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6" r:id="rId3"/>
    <p:sldId id="257" r:id="rId4"/>
    <p:sldId id="260" r:id="rId5"/>
    <p:sldId id="262" r:id="rId6"/>
    <p:sldId id="264" r:id="rId7"/>
    <p:sldId id="265" r:id="rId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80" d="100"/>
          <a:sy n="80" d="100"/>
        </p:scale>
        <p:origin x="-1086"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7608A370-B145-445B-8325-4D500B252C01}" type="datetimeFigureOut">
              <a:rPr lang="es-ES" smtClean="0"/>
              <a:pPr/>
              <a:t>19/01/2014</a:t>
            </a:fld>
            <a:endParaRPr lang="es-ES" dirty="0"/>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ES" dirty="0"/>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EF6D23D2-E262-43ED-9EF2-8E1D8281C64A}"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608A370-B145-445B-8325-4D500B252C01}" type="datetimeFigureOut">
              <a:rPr lang="es-ES" smtClean="0"/>
              <a:pPr/>
              <a:t>19/01/2014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EF6D23D2-E262-43ED-9EF2-8E1D8281C64A}"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608A370-B145-445B-8325-4D500B252C01}" type="datetimeFigureOut">
              <a:rPr lang="es-ES" smtClean="0"/>
              <a:pPr/>
              <a:t>19/01/2014</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EF6D23D2-E262-43ED-9EF2-8E1D8281C64A}"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7608A370-B145-445B-8325-4D500B252C01}" type="datetimeFigureOut">
              <a:rPr lang="es-ES" smtClean="0"/>
              <a:pPr/>
              <a:t>19/01/2014</a:t>
            </a:fld>
            <a:endParaRPr lang="es-ES" dirty="0"/>
          </a:p>
        </p:txBody>
      </p:sp>
      <p:sp>
        <p:nvSpPr>
          <p:cNvPr id="5" name="4 Marcador de pie de página"/>
          <p:cNvSpPr>
            <a:spLocks noGrp="1"/>
          </p:cNvSpPr>
          <p:nvPr>
            <p:ph type="ftr" sz="quarter" idx="11"/>
          </p:nvPr>
        </p:nvSpPr>
        <p:spPr>
          <a:xfrm>
            <a:off x="457200" y="6480969"/>
            <a:ext cx="4260056" cy="300831"/>
          </a:xfrm>
        </p:spPr>
        <p:txBody>
          <a:bodyPr/>
          <a:lstStyle/>
          <a:p>
            <a:endParaRPr lang="es-ES" dirty="0"/>
          </a:p>
        </p:txBody>
      </p:sp>
      <p:sp>
        <p:nvSpPr>
          <p:cNvPr id="6" name="5 Marcador de número de diapositiva"/>
          <p:cNvSpPr>
            <a:spLocks noGrp="1"/>
          </p:cNvSpPr>
          <p:nvPr>
            <p:ph type="sldNum" sz="quarter" idx="12"/>
          </p:nvPr>
        </p:nvSpPr>
        <p:spPr/>
        <p:txBody>
          <a:bodyPr/>
          <a:lstStyle/>
          <a:p>
            <a:fld id="{EF6D23D2-E262-43ED-9EF2-8E1D8281C64A}"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7608A370-B145-445B-8325-4D500B252C01}" type="datetimeFigureOut">
              <a:rPr lang="es-ES" smtClean="0"/>
              <a:pPr/>
              <a:t>19/01/2014</a:t>
            </a:fld>
            <a:endParaRPr lang="es-ES" dirty="0"/>
          </a:p>
        </p:txBody>
      </p:sp>
      <p:sp>
        <p:nvSpPr>
          <p:cNvPr id="5" name="4 Marcador de pie de página"/>
          <p:cNvSpPr>
            <a:spLocks noGrp="1"/>
          </p:cNvSpPr>
          <p:nvPr>
            <p:ph type="ftr" sz="quarter" idx="11"/>
          </p:nvPr>
        </p:nvSpPr>
        <p:spPr>
          <a:xfrm>
            <a:off x="2619376" y="6480969"/>
            <a:ext cx="4260056" cy="300831"/>
          </a:xfrm>
        </p:spPr>
        <p:txBody>
          <a:bodyPr/>
          <a:lstStyle/>
          <a:p>
            <a:endParaRPr lang="es-ES" dirty="0"/>
          </a:p>
        </p:txBody>
      </p:sp>
      <p:sp>
        <p:nvSpPr>
          <p:cNvPr id="6" name="5 Marcador de número de diapositiva"/>
          <p:cNvSpPr>
            <a:spLocks noGrp="1"/>
          </p:cNvSpPr>
          <p:nvPr>
            <p:ph type="sldNum" sz="quarter" idx="12"/>
          </p:nvPr>
        </p:nvSpPr>
        <p:spPr>
          <a:xfrm>
            <a:off x="8451056" y="809624"/>
            <a:ext cx="502920" cy="300831"/>
          </a:xfrm>
        </p:spPr>
        <p:txBody>
          <a:bodyPr/>
          <a:lstStyle/>
          <a:p>
            <a:fld id="{EF6D23D2-E262-43ED-9EF2-8E1D8281C64A}" type="slidenum">
              <a:rPr lang="es-ES" smtClean="0"/>
              <a:pPr/>
              <a:t>‹Nº›</a:t>
            </a:fld>
            <a:endParaRPr lang="es-ES" dirty="0"/>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7608A370-B145-445B-8325-4D500B252C01}" type="datetimeFigureOut">
              <a:rPr lang="es-ES" smtClean="0"/>
              <a:pPr/>
              <a:t>19/01/2014</a:t>
            </a:fld>
            <a:endParaRPr lang="es-ES" dirty="0"/>
          </a:p>
        </p:txBody>
      </p:sp>
      <p:sp>
        <p:nvSpPr>
          <p:cNvPr id="6" name="5 Marcador de pie de página"/>
          <p:cNvSpPr>
            <a:spLocks noGrp="1"/>
          </p:cNvSpPr>
          <p:nvPr>
            <p:ph type="ftr" sz="quarter" idx="11"/>
          </p:nvPr>
        </p:nvSpPr>
        <p:spPr>
          <a:xfrm>
            <a:off x="457200" y="6480969"/>
            <a:ext cx="4260056" cy="301752"/>
          </a:xfrm>
        </p:spPr>
        <p:txBody>
          <a:bodyPr/>
          <a:lstStyle/>
          <a:p>
            <a:endParaRPr lang="es-ES" dirty="0"/>
          </a:p>
        </p:txBody>
      </p:sp>
      <p:sp>
        <p:nvSpPr>
          <p:cNvPr id="7" name="6 Marcador de número de diapositiva"/>
          <p:cNvSpPr>
            <a:spLocks noGrp="1"/>
          </p:cNvSpPr>
          <p:nvPr>
            <p:ph type="sldNum" sz="quarter" idx="12"/>
          </p:nvPr>
        </p:nvSpPr>
        <p:spPr>
          <a:xfrm>
            <a:off x="7589520" y="6480969"/>
            <a:ext cx="502920" cy="301752"/>
          </a:xfrm>
        </p:spPr>
        <p:txBody>
          <a:bodyPr/>
          <a:lstStyle/>
          <a:p>
            <a:fld id="{EF6D23D2-E262-43ED-9EF2-8E1D8281C64A}"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7608A370-B145-445B-8325-4D500B252C01}" type="datetimeFigureOut">
              <a:rPr lang="es-ES" smtClean="0"/>
              <a:pPr/>
              <a:t>19/01/2014</a:t>
            </a:fld>
            <a:endParaRPr lang="es-ES" dirty="0"/>
          </a:p>
        </p:txBody>
      </p:sp>
      <p:sp>
        <p:nvSpPr>
          <p:cNvPr id="8" name="7 Marcador de pie de página"/>
          <p:cNvSpPr>
            <a:spLocks noGrp="1"/>
          </p:cNvSpPr>
          <p:nvPr>
            <p:ph type="ftr" sz="quarter" idx="11"/>
          </p:nvPr>
        </p:nvSpPr>
        <p:spPr>
          <a:xfrm>
            <a:off x="457200" y="6480969"/>
            <a:ext cx="4261104" cy="301752"/>
          </a:xfrm>
        </p:spPr>
        <p:txBody>
          <a:bodyPr/>
          <a:lstStyle/>
          <a:p>
            <a:endParaRPr lang="es-ES" dirty="0"/>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EF6D23D2-E262-43ED-9EF2-8E1D8281C64A}"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608A370-B145-445B-8325-4D500B252C01}" type="datetimeFigureOut">
              <a:rPr lang="es-ES" smtClean="0"/>
              <a:pPr/>
              <a:t>19/01/2014</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EF6D23D2-E262-43ED-9EF2-8E1D8281C64A}"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7608A370-B145-445B-8325-4D500B252C01}" type="datetimeFigureOut">
              <a:rPr lang="es-ES" smtClean="0"/>
              <a:pPr/>
              <a:t>19/01/2014</a:t>
            </a:fld>
            <a:endParaRPr lang="es-ES" dirty="0"/>
          </a:p>
        </p:txBody>
      </p:sp>
      <p:sp>
        <p:nvSpPr>
          <p:cNvPr id="3" name="2 Marcador de pie de página"/>
          <p:cNvSpPr>
            <a:spLocks noGrp="1"/>
          </p:cNvSpPr>
          <p:nvPr>
            <p:ph type="ftr" sz="quarter" idx="11"/>
          </p:nvPr>
        </p:nvSpPr>
        <p:spPr>
          <a:xfrm>
            <a:off x="457200" y="6481890"/>
            <a:ext cx="4260056" cy="300831"/>
          </a:xfrm>
        </p:spPr>
        <p:txBody>
          <a:bodyPr/>
          <a:lstStyle/>
          <a:p>
            <a:endParaRPr lang="es-ES" dirty="0"/>
          </a:p>
        </p:txBody>
      </p:sp>
      <p:sp>
        <p:nvSpPr>
          <p:cNvPr id="4" name="3 Marcador de número de diapositiva"/>
          <p:cNvSpPr>
            <a:spLocks noGrp="1"/>
          </p:cNvSpPr>
          <p:nvPr>
            <p:ph type="sldNum" sz="quarter" idx="12"/>
          </p:nvPr>
        </p:nvSpPr>
        <p:spPr>
          <a:xfrm>
            <a:off x="7589520" y="6480969"/>
            <a:ext cx="502920" cy="301752"/>
          </a:xfrm>
        </p:spPr>
        <p:txBody>
          <a:bodyPr/>
          <a:lstStyle/>
          <a:p>
            <a:fld id="{EF6D23D2-E262-43ED-9EF2-8E1D8281C64A}"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7608A370-B145-445B-8325-4D500B252C01}" type="datetimeFigureOut">
              <a:rPr lang="es-ES" smtClean="0"/>
              <a:pPr/>
              <a:t>19/01/2014</a:t>
            </a:fld>
            <a:endParaRPr lang="es-ES" dirty="0"/>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ES" dirty="0"/>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EF6D23D2-E262-43ED-9EF2-8E1D8281C64A}"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7608A370-B145-445B-8325-4D500B252C01}" type="datetimeFigureOut">
              <a:rPr lang="es-ES" smtClean="0"/>
              <a:pPr/>
              <a:t>19/01/2014</a:t>
            </a:fld>
            <a:endParaRPr lang="es-ES" dirty="0"/>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ES" dirty="0"/>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EF6D23D2-E262-43ED-9EF2-8E1D8281C64A}"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7608A370-B145-445B-8325-4D500B252C01}" type="datetimeFigureOut">
              <a:rPr lang="es-ES" smtClean="0"/>
              <a:pPr/>
              <a:t>19/01/2014</a:t>
            </a:fld>
            <a:endParaRPr lang="es-ES" dirty="0"/>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ES" dirty="0"/>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EF6D23D2-E262-43ED-9EF2-8E1D8281C64A}" type="slidenum">
              <a:rPr lang="es-ES" smtClean="0"/>
              <a:pPr/>
              <a:t>‹Nº›</a:t>
            </a:fld>
            <a:endParaRPr lang="es-ES"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Guerras_latinas" TargetMode="External"/><Relationship Id="rId7" Type="http://schemas.openxmlformats.org/officeDocument/2006/relationships/image" Target="../media/image3.jpeg"/><Relationship Id="rId2" Type="http://schemas.openxmlformats.org/officeDocument/2006/relationships/hyperlink" Target="800_a._C." TargetMode="External"/><Relationship Id="rId1" Type="http://schemas.openxmlformats.org/officeDocument/2006/relationships/slideLayout" Target="../slideLayouts/slideLayout2.xml"/><Relationship Id="rId6" Type="http://schemas.openxmlformats.org/officeDocument/2006/relationships/hyperlink" Target="Tito_Livio" TargetMode="External"/><Relationship Id="rId5" Type="http://schemas.openxmlformats.org/officeDocument/2006/relationships/hyperlink" Target="Guerras_Samnitas" TargetMode="External"/><Relationship Id="rId4" Type="http://schemas.openxmlformats.org/officeDocument/2006/relationships/hyperlink" Target="Lacio"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es.wikipedia.org/wiki/Antigua_Roma" TargetMode="External"/><Relationship Id="rId7" Type="http://schemas.openxmlformats.org/officeDocument/2006/relationships/image" Target="../media/image4.jpeg"/><Relationship Id="rId2" Type="http://schemas.openxmlformats.org/officeDocument/2006/relationships/hyperlink" Target="http://es.wikipedia.org/wiki/Gladiador" TargetMode="External"/><Relationship Id="rId1" Type="http://schemas.openxmlformats.org/officeDocument/2006/relationships/slideLayout" Target="../slideLayouts/slideLayout2.xml"/><Relationship Id="rId6" Type="http://schemas.openxmlformats.org/officeDocument/2006/relationships/hyperlink" Target="http://es.wikipedia.org/wiki/Greba" TargetMode="External"/><Relationship Id="rId5" Type="http://schemas.openxmlformats.org/officeDocument/2006/relationships/hyperlink" Target="http://es.wikipedia.org/w/index.php?title=Parmula&amp;action=edit&amp;redlink=1" TargetMode="External"/><Relationship Id="rId4" Type="http://schemas.openxmlformats.org/officeDocument/2006/relationships/hyperlink" Target="http://es.wikipedia.org/wiki/Tracia"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es.wikipedia.org/wiki/Imperio_romano" TargetMode="External"/><Relationship Id="rId7" Type="http://schemas.openxmlformats.org/officeDocument/2006/relationships/hyperlink" Target="http://es.wikipedia.org/wiki/Legionario" TargetMode="External"/><Relationship Id="rId2" Type="http://schemas.openxmlformats.org/officeDocument/2006/relationships/hyperlink" Target="http://es.wikipedia.org/wiki/Gladiador" TargetMode="External"/><Relationship Id="rId1" Type="http://schemas.openxmlformats.org/officeDocument/2006/relationships/slideLayout" Target="../slideLayouts/slideLayout2.xml"/><Relationship Id="rId6" Type="http://schemas.openxmlformats.org/officeDocument/2006/relationships/hyperlink" Target="http://es.wikipedia.org/wiki/Scutum_(escudo)" TargetMode="External"/><Relationship Id="rId5" Type="http://schemas.openxmlformats.org/officeDocument/2006/relationships/hyperlink" Target="http://es.wikipedia.org/wiki/Gladius" TargetMode="External"/><Relationship Id="rId4" Type="http://schemas.openxmlformats.org/officeDocument/2006/relationships/hyperlink" Target="http://es.wikipedia.org/wiki/Greba"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es.wikipedia.org/wiki/Antigua_Roma" TargetMode="External"/><Relationship Id="rId2" Type="http://schemas.openxmlformats.org/officeDocument/2006/relationships/hyperlink" Target="http://es.wikipedia.org/wiki/Gladiador#Tipos_de_gladiadores" TargetMode="Externa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es.wikipedia.org/wiki/Daga" TargetMode="External"/><Relationship Id="rId4" Type="http://schemas.openxmlformats.org/officeDocument/2006/relationships/hyperlink" Target="http://es.wikipedia.org/wiki/Tridente"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28596" y="214290"/>
            <a:ext cx="8229600" cy="1828800"/>
          </a:xfrm>
        </p:spPr>
        <p:txBody>
          <a:bodyPr>
            <a:normAutofit/>
          </a:bodyPr>
          <a:lstStyle/>
          <a:p>
            <a:r>
              <a:rPr lang="es-ES" sz="7200" dirty="0" smtClean="0"/>
              <a:t>Los gladiadores.</a:t>
            </a:r>
            <a:endParaRPr lang="es-ES" sz="7200" dirty="0"/>
          </a:p>
        </p:txBody>
      </p:sp>
      <p:sp>
        <p:nvSpPr>
          <p:cNvPr id="3" name="2 Subtítulo"/>
          <p:cNvSpPr>
            <a:spLocks noGrp="1"/>
          </p:cNvSpPr>
          <p:nvPr>
            <p:ph type="subTitle" idx="1"/>
          </p:nvPr>
        </p:nvSpPr>
        <p:spPr>
          <a:xfrm>
            <a:off x="1214414" y="2571744"/>
            <a:ext cx="6400800" cy="1752600"/>
          </a:xfrm>
        </p:spPr>
        <p:txBody>
          <a:bodyPr>
            <a:noAutofit/>
          </a:bodyPr>
          <a:lstStyle/>
          <a:p>
            <a:endParaRPr lang="es-ES" sz="3600" dirty="0">
              <a:solidFill>
                <a:schemeClr val="accent1">
                  <a:lumMod val="60000"/>
                  <a:lumOff val="40000"/>
                </a:schemeClr>
              </a:solidFill>
            </a:endParaRPr>
          </a:p>
        </p:txBody>
      </p:sp>
      <p:pic>
        <p:nvPicPr>
          <p:cNvPr id="4" name="3 Imagen" descr="gladiador-coliseo1.jpg"/>
          <p:cNvPicPr>
            <a:picLocks noChangeAspect="1"/>
          </p:cNvPicPr>
          <p:nvPr/>
        </p:nvPicPr>
        <p:blipFill>
          <a:blip r:embed="rId2"/>
          <a:stretch>
            <a:fillRect/>
          </a:stretch>
        </p:blipFill>
        <p:spPr>
          <a:xfrm>
            <a:off x="1214414" y="2571744"/>
            <a:ext cx="6429420" cy="313372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6600" dirty="0" smtClean="0"/>
              <a:t>Índice.</a:t>
            </a:r>
            <a:endParaRPr lang="es-ES" sz="6600" dirty="0"/>
          </a:p>
        </p:txBody>
      </p:sp>
      <p:sp>
        <p:nvSpPr>
          <p:cNvPr id="3" name="2 Marcador de contenido"/>
          <p:cNvSpPr>
            <a:spLocks noGrp="1"/>
          </p:cNvSpPr>
          <p:nvPr>
            <p:ph idx="1"/>
          </p:nvPr>
        </p:nvSpPr>
        <p:spPr/>
        <p:txBody>
          <a:bodyPr/>
          <a:lstStyle/>
          <a:p>
            <a:pPr>
              <a:buNone/>
            </a:pPr>
            <a:endParaRPr lang="es-ES" sz="3200" dirty="0" smtClean="0">
              <a:solidFill>
                <a:schemeClr val="accent1">
                  <a:lumMod val="60000"/>
                  <a:lumOff val="40000"/>
                </a:schemeClr>
              </a:solidFill>
            </a:endParaRPr>
          </a:p>
          <a:p>
            <a:pPr>
              <a:buNone/>
            </a:pPr>
            <a:r>
              <a:rPr lang="es-ES" sz="2400" dirty="0" smtClean="0">
                <a:solidFill>
                  <a:schemeClr val="accent1">
                    <a:lumMod val="60000"/>
                    <a:lumOff val="40000"/>
                  </a:schemeClr>
                </a:solidFill>
                <a:latin typeface="Aharoni" pitchFamily="2" charset="-79"/>
                <a:cs typeface="Aharoni" pitchFamily="2" charset="-79"/>
              </a:rPr>
              <a:t>Tipo </a:t>
            </a:r>
            <a:r>
              <a:rPr lang="es-ES" sz="2400" dirty="0" smtClean="0">
                <a:solidFill>
                  <a:schemeClr val="accent1">
                    <a:lumMod val="60000"/>
                    <a:lumOff val="40000"/>
                  </a:schemeClr>
                </a:solidFill>
                <a:latin typeface="Aharoni" pitchFamily="2" charset="-79"/>
                <a:cs typeface="Aharoni" pitchFamily="2" charset="-79"/>
              </a:rPr>
              <a:t>de Gladiadores:</a:t>
            </a:r>
          </a:p>
          <a:p>
            <a:r>
              <a:rPr lang="es-ES" sz="2400" dirty="0" smtClean="0">
                <a:solidFill>
                  <a:schemeClr val="accent1">
                    <a:lumMod val="60000"/>
                    <a:lumOff val="40000"/>
                  </a:schemeClr>
                </a:solidFill>
                <a:latin typeface="Aharoni" pitchFamily="2" charset="-79"/>
                <a:cs typeface="Aharoni" pitchFamily="2" charset="-79"/>
              </a:rPr>
              <a:t>1.Los Samnitas.</a:t>
            </a:r>
          </a:p>
          <a:p>
            <a:r>
              <a:rPr lang="es-ES" sz="2400" dirty="0" smtClean="0">
                <a:solidFill>
                  <a:schemeClr val="accent1">
                    <a:lumMod val="60000"/>
                    <a:lumOff val="40000"/>
                  </a:schemeClr>
                </a:solidFill>
                <a:latin typeface="Aharoni" pitchFamily="2" charset="-79"/>
                <a:cs typeface="Aharoni" pitchFamily="2" charset="-79"/>
              </a:rPr>
              <a:t>2. Los </a:t>
            </a:r>
            <a:r>
              <a:rPr lang="es-ES" sz="2400" dirty="0" err="1" smtClean="0">
                <a:solidFill>
                  <a:schemeClr val="accent1">
                    <a:lumMod val="60000"/>
                    <a:lumOff val="40000"/>
                  </a:schemeClr>
                </a:solidFill>
                <a:latin typeface="Aharoni" pitchFamily="2" charset="-79"/>
                <a:cs typeface="Aharoni" pitchFamily="2" charset="-79"/>
              </a:rPr>
              <a:t>Thaex</a:t>
            </a:r>
            <a:r>
              <a:rPr lang="es-ES" sz="2400" dirty="0" smtClean="0">
                <a:solidFill>
                  <a:schemeClr val="accent1">
                    <a:lumMod val="60000"/>
                    <a:lumOff val="40000"/>
                  </a:schemeClr>
                </a:solidFill>
                <a:latin typeface="Aharoni" pitchFamily="2" charset="-79"/>
                <a:cs typeface="Aharoni" pitchFamily="2" charset="-79"/>
              </a:rPr>
              <a:t>.</a:t>
            </a:r>
          </a:p>
          <a:p>
            <a:r>
              <a:rPr lang="es-ES" sz="2400" dirty="0" smtClean="0">
                <a:solidFill>
                  <a:schemeClr val="accent1">
                    <a:lumMod val="60000"/>
                    <a:lumOff val="40000"/>
                  </a:schemeClr>
                </a:solidFill>
                <a:latin typeface="Aharoni" pitchFamily="2" charset="-79"/>
                <a:cs typeface="Aharoni" pitchFamily="2" charset="-79"/>
              </a:rPr>
              <a:t>3. Los </a:t>
            </a:r>
            <a:r>
              <a:rPr lang="es-ES" sz="2400" dirty="0" err="1" smtClean="0">
                <a:solidFill>
                  <a:schemeClr val="accent1">
                    <a:lumMod val="60000"/>
                    <a:lumOff val="40000"/>
                  </a:schemeClr>
                </a:solidFill>
                <a:latin typeface="Aharoni" pitchFamily="2" charset="-79"/>
                <a:cs typeface="Aharoni" pitchFamily="2" charset="-79"/>
              </a:rPr>
              <a:t>Murmillo</a:t>
            </a:r>
            <a:r>
              <a:rPr lang="es-ES" sz="2400" dirty="0" smtClean="0">
                <a:solidFill>
                  <a:schemeClr val="accent1">
                    <a:lumMod val="60000"/>
                    <a:lumOff val="40000"/>
                  </a:schemeClr>
                </a:solidFill>
                <a:latin typeface="Aharoni" pitchFamily="2" charset="-79"/>
                <a:cs typeface="Aharoni" pitchFamily="2" charset="-79"/>
              </a:rPr>
              <a:t>.</a:t>
            </a:r>
          </a:p>
          <a:p>
            <a:r>
              <a:rPr lang="es-ES" sz="2400" dirty="0" smtClean="0">
                <a:solidFill>
                  <a:schemeClr val="accent1">
                    <a:lumMod val="60000"/>
                    <a:lumOff val="40000"/>
                  </a:schemeClr>
                </a:solidFill>
                <a:latin typeface="Aharoni" pitchFamily="2" charset="-79"/>
                <a:cs typeface="Aharoni" pitchFamily="2" charset="-79"/>
              </a:rPr>
              <a:t>4. Los </a:t>
            </a:r>
            <a:r>
              <a:rPr lang="es-ES" sz="2400" dirty="0" err="1" smtClean="0">
                <a:solidFill>
                  <a:schemeClr val="accent1">
                    <a:lumMod val="60000"/>
                    <a:lumOff val="40000"/>
                  </a:schemeClr>
                </a:solidFill>
                <a:latin typeface="Aharoni" pitchFamily="2" charset="-79"/>
                <a:cs typeface="Aharoni" pitchFamily="2" charset="-79"/>
              </a:rPr>
              <a:t>Retiarius</a:t>
            </a:r>
            <a:r>
              <a:rPr lang="es-ES" sz="2400" dirty="0" smtClean="0">
                <a:solidFill>
                  <a:schemeClr val="accent1">
                    <a:lumMod val="60000"/>
                    <a:lumOff val="40000"/>
                  </a:schemeClr>
                </a:solidFill>
                <a:latin typeface="Aharoni" pitchFamily="2" charset="-79"/>
                <a:cs typeface="Aharoni" pitchFamily="2" charset="-79"/>
              </a:rPr>
              <a:t>.</a:t>
            </a:r>
          </a:p>
          <a:p>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6000" dirty="0" smtClean="0"/>
              <a:t>Los Samnitas.</a:t>
            </a:r>
            <a:endParaRPr lang="es-ES" sz="6000" dirty="0"/>
          </a:p>
        </p:txBody>
      </p:sp>
      <p:sp>
        <p:nvSpPr>
          <p:cNvPr id="3" name="2 Marcador de contenido"/>
          <p:cNvSpPr>
            <a:spLocks noGrp="1"/>
          </p:cNvSpPr>
          <p:nvPr>
            <p:ph idx="1"/>
          </p:nvPr>
        </p:nvSpPr>
        <p:spPr/>
        <p:txBody>
          <a:bodyPr>
            <a:normAutofit/>
          </a:bodyPr>
          <a:lstStyle/>
          <a:p>
            <a:r>
              <a:rPr lang="es-ES" sz="2000" dirty="0" smtClean="0">
                <a:solidFill>
                  <a:schemeClr val="accent1">
                    <a:lumMod val="60000"/>
                    <a:lumOff val="40000"/>
                  </a:schemeClr>
                </a:solidFill>
                <a:latin typeface="Aharoni" pitchFamily="2" charset="-79"/>
                <a:cs typeface="Aharoni" pitchFamily="2" charset="-79"/>
              </a:rPr>
              <a:t>    </a:t>
            </a:r>
            <a:r>
              <a:rPr lang="es-ES" sz="2000" dirty="0" smtClean="0">
                <a:solidFill>
                  <a:schemeClr val="accent1">
                    <a:lumMod val="60000"/>
                    <a:lumOff val="40000"/>
                  </a:schemeClr>
                </a:solidFill>
                <a:latin typeface="Aharoni" pitchFamily="2" charset="-79"/>
                <a:cs typeface="Aharoni" pitchFamily="2" charset="-79"/>
              </a:rPr>
              <a:t>Los samnitas se instalaron en la región del </a:t>
            </a:r>
            <a:r>
              <a:rPr lang="es-ES" sz="2000" dirty="0" err="1" smtClean="0">
                <a:solidFill>
                  <a:schemeClr val="accent1">
                    <a:lumMod val="60000"/>
                    <a:lumOff val="40000"/>
                  </a:schemeClr>
                </a:solidFill>
                <a:latin typeface="Aharoni" pitchFamily="2" charset="-79"/>
                <a:cs typeface="Aharoni" pitchFamily="2" charset="-79"/>
              </a:rPr>
              <a:t>Samnio</a:t>
            </a:r>
            <a:r>
              <a:rPr lang="es-ES" sz="2000" dirty="0" smtClean="0">
                <a:solidFill>
                  <a:schemeClr val="accent1">
                    <a:lumMod val="60000"/>
                    <a:lumOff val="40000"/>
                  </a:schemeClr>
                </a:solidFill>
                <a:latin typeface="Aharoni" pitchFamily="2" charset="-79"/>
                <a:cs typeface="Aharoni" pitchFamily="2" charset="-79"/>
              </a:rPr>
              <a:t> aproximadamente en el año </a:t>
            </a:r>
            <a:r>
              <a:rPr lang="es-ES" sz="2000" dirty="0" smtClean="0">
                <a:solidFill>
                  <a:schemeClr val="accent1">
                    <a:lumMod val="60000"/>
                    <a:lumOff val="40000"/>
                  </a:schemeClr>
                </a:solidFill>
                <a:latin typeface="Aharoni" pitchFamily="2" charset="-79"/>
                <a:cs typeface="Aharoni" pitchFamily="2" charset="-79"/>
                <a:hlinkClick r:id="rId2" action="ppaction://hlinkfile"/>
              </a:rPr>
              <a:t>800 a. C.</a:t>
            </a:r>
            <a:r>
              <a:rPr lang="es-ES" sz="2000" dirty="0" smtClean="0">
                <a:solidFill>
                  <a:schemeClr val="accent1">
                    <a:lumMod val="60000"/>
                    <a:lumOff val="40000"/>
                  </a:schemeClr>
                </a:solidFill>
                <a:latin typeface="Aharoni" pitchFamily="2" charset="-79"/>
                <a:cs typeface="Aharoni" pitchFamily="2" charset="-79"/>
              </a:rPr>
              <a:t> Este pueblo permaneció en esta zona y durante un breve periodo de tiempo controló las dos costas de la península.</a:t>
            </a:r>
          </a:p>
          <a:p>
            <a:r>
              <a:rPr lang="es-ES" sz="2000" dirty="0" smtClean="0">
                <a:solidFill>
                  <a:schemeClr val="accent1">
                    <a:lumMod val="60000"/>
                    <a:lumOff val="40000"/>
                  </a:schemeClr>
                </a:solidFill>
                <a:latin typeface="Aharoni" pitchFamily="2" charset="-79"/>
                <a:cs typeface="Aharoni" pitchFamily="2" charset="-79"/>
              </a:rPr>
              <a:t>Tras las </a:t>
            </a:r>
            <a:r>
              <a:rPr lang="es-ES" sz="2000" dirty="0" smtClean="0">
                <a:solidFill>
                  <a:schemeClr val="accent1">
                    <a:lumMod val="60000"/>
                    <a:lumOff val="40000"/>
                  </a:schemeClr>
                </a:solidFill>
                <a:latin typeface="Aharoni" pitchFamily="2" charset="-79"/>
                <a:cs typeface="Aharoni" pitchFamily="2" charset="-79"/>
                <a:hlinkClick r:id="rId3" action="ppaction://hlinkfile"/>
              </a:rPr>
              <a:t>guerras latinas</a:t>
            </a:r>
            <a:r>
              <a:rPr lang="es-ES" sz="2000" dirty="0" smtClean="0">
                <a:solidFill>
                  <a:schemeClr val="accent1">
                    <a:lumMod val="60000"/>
                    <a:lumOff val="40000"/>
                  </a:schemeClr>
                </a:solidFill>
                <a:latin typeface="Aharoni" pitchFamily="2" charset="-79"/>
                <a:cs typeface="Aharoni" pitchFamily="2" charset="-79"/>
              </a:rPr>
              <a:t>, que otorgaron a la República de Roma el control de todo el territorio del </a:t>
            </a:r>
            <a:r>
              <a:rPr lang="es-ES" sz="2000" dirty="0" smtClean="0">
                <a:solidFill>
                  <a:schemeClr val="accent1">
                    <a:lumMod val="60000"/>
                    <a:lumOff val="40000"/>
                  </a:schemeClr>
                </a:solidFill>
                <a:latin typeface="Aharoni" pitchFamily="2" charset="-79"/>
                <a:cs typeface="Aharoni" pitchFamily="2" charset="-79"/>
                <a:hlinkClick r:id="rId4" action="ppaction://hlinkfile"/>
              </a:rPr>
              <a:t>Lacio</a:t>
            </a:r>
            <a:r>
              <a:rPr lang="es-ES" sz="2000" dirty="0" smtClean="0">
                <a:solidFill>
                  <a:schemeClr val="accent1">
                    <a:lumMod val="60000"/>
                    <a:lumOff val="40000"/>
                  </a:schemeClr>
                </a:solidFill>
                <a:latin typeface="Aharoni" pitchFamily="2" charset="-79"/>
                <a:cs typeface="Aharoni" pitchFamily="2" charset="-79"/>
              </a:rPr>
              <a:t>, los samnitas se opusieron al creciente poder de esta peligrosa potencia emergente y se enfrentaron a ella en un conflicto conocido como las </a:t>
            </a:r>
            <a:r>
              <a:rPr lang="es-ES" sz="2000" i="1" dirty="0" smtClean="0">
                <a:solidFill>
                  <a:schemeClr val="accent1">
                    <a:lumMod val="60000"/>
                    <a:lumOff val="40000"/>
                  </a:schemeClr>
                </a:solidFill>
                <a:latin typeface="Aharoni" pitchFamily="2" charset="-79"/>
                <a:cs typeface="Aharoni" pitchFamily="2" charset="-79"/>
                <a:hlinkClick r:id="rId5" action="ppaction://hlinkfile"/>
              </a:rPr>
              <a:t>Guerras Samnitas</a:t>
            </a:r>
            <a:r>
              <a:rPr lang="es-ES" sz="2000" dirty="0" smtClean="0">
                <a:solidFill>
                  <a:schemeClr val="accent1">
                    <a:lumMod val="60000"/>
                    <a:lumOff val="40000"/>
                  </a:schemeClr>
                </a:solidFill>
                <a:latin typeface="Aharoni" pitchFamily="2" charset="-79"/>
                <a:cs typeface="Aharoni" pitchFamily="2" charset="-79"/>
              </a:rPr>
              <a:t>, que son documentadas por </a:t>
            </a:r>
            <a:r>
              <a:rPr lang="es-ES" sz="2000" dirty="0" smtClean="0">
                <a:solidFill>
                  <a:schemeClr val="accent1">
                    <a:lumMod val="60000"/>
                    <a:lumOff val="40000"/>
                  </a:schemeClr>
                </a:solidFill>
                <a:latin typeface="Aharoni" pitchFamily="2" charset="-79"/>
                <a:cs typeface="Aharoni" pitchFamily="2" charset="-79"/>
                <a:hlinkClick r:id="rId6" action="ppaction://hlinkfile"/>
              </a:rPr>
              <a:t>Tito </a:t>
            </a:r>
            <a:r>
              <a:rPr lang="es-ES" sz="2000" dirty="0" smtClean="0">
                <a:solidFill>
                  <a:schemeClr val="accent1">
                    <a:lumMod val="60000"/>
                    <a:lumOff val="40000"/>
                  </a:schemeClr>
                </a:solidFill>
                <a:latin typeface="Aharoni" pitchFamily="2" charset="-79"/>
                <a:cs typeface="Aharoni" pitchFamily="2" charset="-79"/>
                <a:hlinkClick r:id="rId6" action="ppaction://hlinkfile"/>
              </a:rPr>
              <a:t>Livio</a:t>
            </a:r>
            <a:r>
              <a:rPr lang="es-ES" sz="2000" dirty="0" smtClean="0">
                <a:solidFill>
                  <a:schemeClr val="accent1">
                    <a:lumMod val="60000"/>
                    <a:lumOff val="40000"/>
                  </a:schemeClr>
                </a:solidFill>
                <a:latin typeface="Aharoni" pitchFamily="2" charset="-79"/>
                <a:cs typeface="Aharoni" pitchFamily="2" charset="-79"/>
              </a:rPr>
              <a:t>.</a:t>
            </a:r>
          </a:p>
          <a:p>
            <a:pPr>
              <a:buNone/>
            </a:pPr>
            <a:endParaRPr lang="es-ES" dirty="0">
              <a:solidFill>
                <a:schemeClr val="accent1">
                  <a:lumMod val="60000"/>
                  <a:lumOff val="40000"/>
                </a:schemeClr>
              </a:solidFill>
            </a:endParaRPr>
          </a:p>
        </p:txBody>
      </p:sp>
      <p:pic>
        <p:nvPicPr>
          <p:cNvPr id="4" name="3 Imagen" descr="mirmidon.jpg"/>
          <p:cNvPicPr>
            <a:picLocks noChangeAspect="1"/>
          </p:cNvPicPr>
          <p:nvPr/>
        </p:nvPicPr>
        <p:blipFill>
          <a:blip r:embed="rId7"/>
          <a:stretch>
            <a:fillRect/>
          </a:stretch>
        </p:blipFill>
        <p:spPr>
          <a:xfrm>
            <a:off x="3857620" y="4714884"/>
            <a:ext cx="2341949" cy="214311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6000" dirty="0" smtClean="0"/>
              <a:t>Los Thraex.</a:t>
            </a:r>
            <a:endParaRPr lang="es-ES" sz="6000" dirty="0"/>
          </a:p>
        </p:txBody>
      </p:sp>
      <p:sp>
        <p:nvSpPr>
          <p:cNvPr id="3" name="2 Marcador de contenido"/>
          <p:cNvSpPr>
            <a:spLocks noGrp="1"/>
          </p:cNvSpPr>
          <p:nvPr>
            <p:ph idx="1"/>
          </p:nvPr>
        </p:nvSpPr>
        <p:spPr/>
        <p:txBody>
          <a:bodyPr>
            <a:normAutofit/>
          </a:bodyPr>
          <a:lstStyle/>
          <a:p>
            <a:pPr>
              <a:buNone/>
            </a:pPr>
            <a:r>
              <a:rPr lang="es-ES" sz="2000" dirty="0" smtClean="0">
                <a:solidFill>
                  <a:schemeClr val="accent1">
                    <a:lumMod val="60000"/>
                    <a:lumOff val="40000"/>
                  </a:schemeClr>
                </a:solidFill>
                <a:latin typeface="Aharoni" pitchFamily="2" charset="-79"/>
                <a:cs typeface="Aharoni" pitchFamily="2" charset="-79"/>
              </a:rPr>
              <a:t>      </a:t>
            </a:r>
            <a:r>
              <a:rPr lang="es-ES" sz="2000" dirty="0" smtClean="0">
                <a:solidFill>
                  <a:schemeClr val="accent1">
                    <a:lumMod val="60000"/>
                    <a:lumOff val="40000"/>
                  </a:schemeClr>
                </a:solidFill>
                <a:latin typeface="Aharoni" pitchFamily="2" charset="-79"/>
                <a:cs typeface="Aharoni" pitchFamily="2" charset="-79"/>
              </a:rPr>
              <a:t>Un </a:t>
            </a:r>
            <a:r>
              <a:rPr lang="es-ES" sz="2000" b="1" dirty="0" err="1" smtClean="0">
                <a:solidFill>
                  <a:schemeClr val="accent1">
                    <a:lumMod val="60000"/>
                    <a:lumOff val="40000"/>
                  </a:schemeClr>
                </a:solidFill>
                <a:latin typeface="Aharoni" pitchFamily="2" charset="-79"/>
                <a:cs typeface="Aharoni" pitchFamily="2" charset="-79"/>
              </a:rPr>
              <a:t>thraex</a:t>
            </a:r>
            <a:r>
              <a:rPr lang="es-ES" sz="2000" dirty="0" smtClean="0">
                <a:solidFill>
                  <a:schemeClr val="accent1">
                    <a:lumMod val="60000"/>
                    <a:lumOff val="40000"/>
                  </a:schemeClr>
                </a:solidFill>
                <a:latin typeface="Aharoni" pitchFamily="2" charset="-79"/>
                <a:cs typeface="Aharoni" pitchFamily="2" charset="-79"/>
              </a:rPr>
              <a:t> o </a:t>
            </a:r>
            <a:r>
              <a:rPr lang="es-ES" sz="2000" b="1" dirty="0" smtClean="0">
                <a:solidFill>
                  <a:schemeClr val="accent1">
                    <a:lumMod val="60000"/>
                    <a:lumOff val="40000"/>
                  </a:schemeClr>
                </a:solidFill>
                <a:latin typeface="Aharoni" pitchFamily="2" charset="-79"/>
                <a:cs typeface="Aharoni" pitchFamily="2" charset="-79"/>
              </a:rPr>
              <a:t>gladiador tracio</a:t>
            </a:r>
            <a:r>
              <a:rPr lang="es-ES" sz="2000" dirty="0" smtClean="0">
                <a:solidFill>
                  <a:schemeClr val="accent1">
                    <a:lumMod val="60000"/>
                    <a:lumOff val="40000"/>
                  </a:schemeClr>
                </a:solidFill>
                <a:latin typeface="Aharoni" pitchFamily="2" charset="-79"/>
                <a:cs typeface="Aharoni" pitchFamily="2" charset="-79"/>
              </a:rPr>
              <a:t> era un tipo de </a:t>
            </a:r>
            <a:r>
              <a:rPr lang="es-ES" sz="2000" dirty="0" smtClean="0">
                <a:solidFill>
                  <a:schemeClr val="accent1">
                    <a:lumMod val="60000"/>
                    <a:lumOff val="40000"/>
                  </a:schemeClr>
                </a:solidFill>
                <a:latin typeface="Aharoni" pitchFamily="2" charset="-79"/>
                <a:cs typeface="Aharoni" pitchFamily="2" charset="-79"/>
                <a:hlinkClick r:id="rId2" tooltip="Gladiador"/>
              </a:rPr>
              <a:t>gladiador</a:t>
            </a:r>
            <a:r>
              <a:rPr lang="es-ES" sz="2000" dirty="0" smtClean="0">
                <a:solidFill>
                  <a:schemeClr val="accent1">
                    <a:lumMod val="60000"/>
                    <a:lumOff val="40000"/>
                  </a:schemeClr>
                </a:solidFill>
                <a:latin typeface="Aharoni" pitchFamily="2" charset="-79"/>
                <a:cs typeface="Aharoni" pitchFamily="2" charset="-79"/>
              </a:rPr>
              <a:t> de la </a:t>
            </a:r>
            <a:r>
              <a:rPr lang="es-ES" sz="2000" dirty="0" smtClean="0">
                <a:solidFill>
                  <a:schemeClr val="accent1">
                    <a:lumMod val="60000"/>
                    <a:lumOff val="40000"/>
                  </a:schemeClr>
                </a:solidFill>
                <a:latin typeface="Aharoni" pitchFamily="2" charset="-79"/>
                <a:cs typeface="Aharoni" pitchFamily="2" charset="-79"/>
                <a:hlinkClick r:id="rId3" tooltip="Antigua Roma"/>
              </a:rPr>
              <a:t>antigua Roma</a:t>
            </a:r>
            <a:r>
              <a:rPr lang="es-ES" sz="2000" dirty="0" smtClean="0">
                <a:solidFill>
                  <a:schemeClr val="accent1">
                    <a:lumMod val="60000"/>
                    <a:lumOff val="40000"/>
                  </a:schemeClr>
                </a:solidFill>
                <a:latin typeface="Aharoni" pitchFamily="2" charset="-79"/>
                <a:cs typeface="Aharoni" pitchFamily="2" charset="-79"/>
              </a:rPr>
              <a:t>, llamado así porque su armamento imitaba el de los </a:t>
            </a:r>
            <a:r>
              <a:rPr lang="es-ES" sz="2000" dirty="0" smtClean="0">
                <a:solidFill>
                  <a:schemeClr val="accent1">
                    <a:lumMod val="60000"/>
                    <a:lumOff val="40000"/>
                  </a:schemeClr>
                </a:solidFill>
                <a:latin typeface="Aharoni" pitchFamily="2" charset="-79"/>
                <a:cs typeface="Aharoni" pitchFamily="2" charset="-79"/>
                <a:hlinkClick r:id="rId4" tooltip="Tracia"/>
              </a:rPr>
              <a:t>tracios</a:t>
            </a:r>
            <a:r>
              <a:rPr lang="es-ES" sz="2000" dirty="0" smtClean="0">
                <a:solidFill>
                  <a:schemeClr val="accent1">
                    <a:lumMod val="60000"/>
                    <a:lumOff val="40000"/>
                  </a:schemeClr>
                </a:solidFill>
                <a:latin typeface="Aharoni" pitchFamily="2" charset="-79"/>
                <a:cs typeface="Aharoni" pitchFamily="2" charset="-79"/>
              </a:rPr>
              <a:t>, con un pequeño escudo rectangular llamado </a:t>
            </a:r>
            <a:r>
              <a:rPr lang="es-ES" sz="2000" i="1" dirty="0" err="1" smtClean="0">
                <a:solidFill>
                  <a:schemeClr val="accent1">
                    <a:lumMod val="60000"/>
                    <a:lumOff val="40000"/>
                  </a:schemeClr>
                </a:solidFill>
                <a:latin typeface="Aharoni" pitchFamily="2" charset="-79"/>
                <a:cs typeface="Aharoni" pitchFamily="2" charset="-79"/>
                <a:hlinkClick r:id="rId5" tooltip="Parmula (aún no redactado)"/>
              </a:rPr>
              <a:t>parmula</a:t>
            </a:r>
            <a:r>
              <a:rPr lang="es-ES" sz="2000" dirty="0" smtClean="0">
                <a:solidFill>
                  <a:schemeClr val="accent1">
                    <a:lumMod val="60000"/>
                    <a:lumOff val="40000"/>
                  </a:schemeClr>
                </a:solidFill>
                <a:latin typeface="Aharoni" pitchFamily="2" charset="-79"/>
                <a:cs typeface="Aharoni" pitchFamily="2" charset="-79"/>
              </a:rPr>
              <a:t> </a:t>
            </a:r>
            <a:r>
              <a:rPr lang="es-ES" sz="2000" dirty="0" smtClean="0">
                <a:solidFill>
                  <a:schemeClr val="accent1">
                    <a:lumMod val="60000"/>
                    <a:lumOff val="40000"/>
                  </a:schemeClr>
                </a:solidFill>
                <a:latin typeface="Aharoni" pitchFamily="2" charset="-79"/>
                <a:cs typeface="Aharoni" pitchFamily="2" charset="-79"/>
              </a:rPr>
              <a:t> </a:t>
            </a:r>
            <a:r>
              <a:rPr lang="es-ES" sz="2000" dirty="0" smtClean="0">
                <a:solidFill>
                  <a:schemeClr val="accent1">
                    <a:lumMod val="60000"/>
                    <a:lumOff val="40000"/>
                  </a:schemeClr>
                </a:solidFill>
                <a:latin typeface="Aharoni" pitchFamily="2" charset="-79"/>
                <a:cs typeface="Aharoni" pitchFamily="2" charset="-79"/>
              </a:rPr>
              <a:t>y una espada muy corta con el filo ligeramente curvado llamada </a:t>
            </a:r>
            <a:r>
              <a:rPr lang="es-ES" sz="2000" i="1" dirty="0" err="1" smtClean="0">
                <a:solidFill>
                  <a:schemeClr val="accent1">
                    <a:lumMod val="60000"/>
                    <a:lumOff val="40000"/>
                  </a:schemeClr>
                </a:solidFill>
                <a:latin typeface="Aharoni" pitchFamily="2" charset="-79"/>
                <a:cs typeface="Aharoni" pitchFamily="2" charset="-79"/>
              </a:rPr>
              <a:t>sica</a:t>
            </a:r>
            <a:r>
              <a:rPr lang="es-ES" sz="2000" i="1" dirty="0" smtClean="0">
                <a:solidFill>
                  <a:schemeClr val="accent1">
                    <a:lumMod val="60000"/>
                    <a:lumOff val="40000"/>
                  </a:schemeClr>
                </a:solidFill>
                <a:latin typeface="Aharoni" pitchFamily="2" charset="-79"/>
                <a:cs typeface="Aharoni" pitchFamily="2" charset="-79"/>
              </a:rPr>
              <a:t> </a:t>
            </a:r>
            <a:r>
              <a:rPr lang="es-ES" sz="2000" dirty="0" smtClean="0">
                <a:solidFill>
                  <a:schemeClr val="accent1">
                    <a:lumMod val="60000"/>
                    <a:lumOff val="40000"/>
                  </a:schemeClr>
                </a:solidFill>
                <a:latin typeface="Aharoni" pitchFamily="2" charset="-79"/>
                <a:cs typeface="Aharoni" pitchFamily="2" charset="-79"/>
              </a:rPr>
              <a:t>cuya </a:t>
            </a:r>
            <a:r>
              <a:rPr lang="es-ES" sz="2000" dirty="0" smtClean="0">
                <a:solidFill>
                  <a:schemeClr val="accent1">
                    <a:lumMod val="60000"/>
                    <a:lumOff val="40000"/>
                  </a:schemeClr>
                </a:solidFill>
                <a:latin typeface="Aharoni" pitchFamily="2" charset="-79"/>
                <a:cs typeface="Aharoni" pitchFamily="2" charset="-79"/>
              </a:rPr>
              <a:t>finalidad era principalmente atacar la espalda desprovista de armadura de su oponente. El resto de su armadura estaba compuesta por </a:t>
            </a:r>
            <a:r>
              <a:rPr lang="es-ES" sz="2000" dirty="0" smtClean="0">
                <a:solidFill>
                  <a:schemeClr val="accent1">
                    <a:lumMod val="60000"/>
                    <a:lumOff val="40000"/>
                  </a:schemeClr>
                </a:solidFill>
                <a:latin typeface="Aharoni" pitchFamily="2" charset="-79"/>
                <a:cs typeface="Aharoni" pitchFamily="2" charset="-79"/>
                <a:hlinkClick r:id="rId6" tooltip="Greba"/>
              </a:rPr>
              <a:t>grebas</a:t>
            </a:r>
            <a:r>
              <a:rPr lang="es-ES" sz="2000" dirty="0" smtClean="0">
                <a:solidFill>
                  <a:schemeClr val="accent1">
                    <a:lumMod val="60000"/>
                    <a:lumOff val="40000"/>
                  </a:schemeClr>
                </a:solidFill>
                <a:latin typeface="Aharoni" pitchFamily="2" charset="-79"/>
                <a:cs typeface="Aharoni" pitchFamily="2" charset="-79"/>
              </a:rPr>
              <a:t>, </a:t>
            </a:r>
            <a:r>
              <a:rPr lang="es-ES" sz="2000" dirty="0" smtClean="0">
                <a:solidFill>
                  <a:schemeClr val="accent1">
                    <a:lumMod val="60000"/>
                    <a:lumOff val="40000"/>
                  </a:schemeClr>
                </a:solidFill>
                <a:latin typeface="Aharoni" pitchFamily="2" charset="-79"/>
                <a:cs typeface="Aharoni" pitchFamily="2" charset="-79"/>
              </a:rPr>
              <a:t>una protección para el brazo y el hombro de la espada, un cinturón protector sobre unas ropas de lino, y un casco con penacho, visor, y una cresta.</a:t>
            </a:r>
            <a:endParaRPr lang="es-ES" sz="2000" dirty="0">
              <a:solidFill>
                <a:schemeClr val="accent1">
                  <a:lumMod val="60000"/>
                  <a:lumOff val="40000"/>
                </a:schemeClr>
              </a:solidFill>
              <a:latin typeface="Aharoni" pitchFamily="2" charset="-79"/>
              <a:cs typeface="Aharoni" pitchFamily="2" charset="-79"/>
            </a:endParaRPr>
          </a:p>
        </p:txBody>
      </p:sp>
      <p:pic>
        <p:nvPicPr>
          <p:cNvPr id="4" name="3 Imagen" descr="descarga.jpg"/>
          <p:cNvPicPr>
            <a:picLocks noChangeAspect="1"/>
          </p:cNvPicPr>
          <p:nvPr/>
        </p:nvPicPr>
        <p:blipFill>
          <a:blip r:embed="rId7"/>
          <a:stretch>
            <a:fillRect/>
          </a:stretch>
        </p:blipFill>
        <p:spPr>
          <a:xfrm>
            <a:off x="5715008" y="4714884"/>
            <a:ext cx="2619375" cy="174307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6000" dirty="0" smtClean="0"/>
              <a:t>Los </a:t>
            </a:r>
            <a:r>
              <a:rPr lang="es-ES" sz="6000" dirty="0" err="1" smtClean="0"/>
              <a:t>Murmillos</a:t>
            </a:r>
            <a:r>
              <a:rPr lang="es-ES" sz="6000" dirty="0" smtClean="0"/>
              <a:t>.</a:t>
            </a:r>
            <a:endParaRPr lang="es-ES" sz="6000" dirty="0"/>
          </a:p>
        </p:txBody>
      </p:sp>
      <p:sp>
        <p:nvSpPr>
          <p:cNvPr id="3" name="2 Marcador de contenido"/>
          <p:cNvSpPr>
            <a:spLocks noGrp="1"/>
          </p:cNvSpPr>
          <p:nvPr>
            <p:ph idx="1"/>
          </p:nvPr>
        </p:nvSpPr>
        <p:spPr/>
        <p:txBody>
          <a:bodyPr>
            <a:normAutofit/>
          </a:bodyPr>
          <a:lstStyle/>
          <a:p>
            <a:r>
              <a:rPr lang="es-ES" sz="2000" dirty="0" smtClean="0">
                <a:solidFill>
                  <a:schemeClr val="accent1">
                    <a:lumMod val="60000"/>
                    <a:lumOff val="40000"/>
                  </a:schemeClr>
                </a:solidFill>
                <a:latin typeface="Aharoni" pitchFamily="2" charset="-79"/>
                <a:cs typeface="Aharoni" pitchFamily="2" charset="-79"/>
              </a:rPr>
              <a:t>El </a:t>
            </a:r>
            <a:r>
              <a:rPr lang="es-ES" sz="2000" b="1" i="1" dirty="0" err="1" smtClean="0">
                <a:solidFill>
                  <a:schemeClr val="accent1">
                    <a:lumMod val="60000"/>
                    <a:lumOff val="40000"/>
                  </a:schemeClr>
                </a:solidFill>
                <a:latin typeface="Aharoni" pitchFamily="2" charset="-79"/>
                <a:cs typeface="Aharoni" pitchFamily="2" charset="-79"/>
              </a:rPr>
              <a:t>murmillo</a:t>
            </a:r>
            <a:r>
              <a:rPr lang="es-ES" sz="2000" dirty="0" smtClean="0">
                <a:solidFill>
                  <a:schemeClr val="accent1">
                    <a:lumMod val="60000"/>
                    <a:lumOff val="40000"/>
                  </a:schemeClr>
                </a:solidFill>
                <a:latin typeface="Aharoni" pitchFamily="2" charset="-79"/>
                <a:cs typeface="Aharoni" pitchFamily="2" charset="-79"/>
              </a:rPr>
              <a:t> era una clase de </a:t>
            </a:r>
            <a:r>
              <a:rPr lang="es-ES" sz="2000" dirty="0" smtClean="0">
                <a:solidFill>
                  <a:schemeClr val="accent1">
                    <a:lumMod val="60000"/>
                    <a:lumOff val="40000"/>
                  </a:schemeClr>
                </a:solidFill>
                <a:latin typeface="Aharoni" pitchFamily="2" charset="-79"/>
                <a:cs typeface="Aharoni" pitchFamily="2" charset="-79"/>
                <a:hlinkClick r:id="rId2" tooltip="Gladiador"/>
              </a:rPr>
              <a:t>gladiador</a:t>
            </a:r>
            <a:r>
              <a:rPr lang="es-ES" sz="2000" dirty="0" smtClean="0">
                <a:solidFill>
                  <a:schemeClr val="accent1">
                    <a:lumMod val="60000"/>
                    <a:lumOff val="40000"/>
                  </a:schemeClr>
                </a:solidFill>
                <a:latin typeface="Aharoni" pitchFamily="2" charset="-79"/>
                <a:cs typeface="Aharoni" pitchFamily="2" charset="-79"/>
              </a:rPr>
              <a:t> de la época del </a:t>
            </a:r>
            <a:r>
              <a:rPr lang="es-ES" sz="2000" dirty="0" smtClean="0">
                <a:solidFill>
                  <a:schemeClr val="accent1">
                    <a:lumMod val="60000"/>
                    <a:lumOff val="40000"/>
                  </a:schemeClr>
                </a:solidFill>
                <a:latin typeface="Aharoni" pitchFamily="2" charset="-79"/>
                <a:cs typeface="Aharoni" pitchFamily="2" charset="-79"/>
                <a:hlinkClick r:id="rId3" tooltip="Imperio romano"/>
              </a:rPr>
              <a:t>Imperio romano</a:t>
            </a:r>
            <a:r>
              <a:rPr lang="es-ES" sz="2000" dirty="0" smtClean="0">
                <a:solidFill>
                  <a:schemeClr val="accent1">
                    <a:lumMod val="60000"/>
                    <a:lumOff val="40000"/>
                  </a:schemeClr>
                </a:solidFill>
                <a:latin typeface="Aharoni" pitchFamily="2" charset="-79"/>
                <a:cs typeface="Aharoni" pitchFamily="2" charset="-79"/>
              </a:rPr>
              <a:t>.</a:t>
            </a:r>
          </a:p>
          <a:p>
            <a:r>
              <a:rPr lang="es-ES" sz="2000" dirty="0" smtClean="0">
                <a:solidFill>
                  <a:schemeClr val="accent1">
                    <a:lumMod val="60000"/>
                    <a:lumOff val="40000"/>
                  </a:schemeClr>
                </a:solidFill>
                <a:latin typeface="Aharoni" pitchFamily="2" charset="-79"/>
                <a:cs typeface="Aharoni" pitchFamily="2" charset="-79"/>
              </a:rPr>
              <a:t>La principal característica que distinguía al </a:t>
            </a:r>
            <a:r>
              <a:rPr lang="es-ES" sz="2000" dirty="0" err="1" smtClean="0">
                <a:solidFill>
                  <a:schemeClr val="accent1">
                    <a:lumMod val="60000"/>
                    <a:lumOff val="40000"/>
                  </a:schemeClr>
                </a:solidFill>
                <a:latin typeface="Aharoni" pitchFamily="2" charset="-79"/>
                <a:cs typeface="Aharoni" pitchFamily="2" charset="-79"/>
              </a:rPr>
              <a:t>murmillo</a:t>
            </a:r>
            <a:r>
              <a:rPr lang="es-ES" sz="2000" dirty="0" smtClean="0">
                <a:solidFill>
                  <a:schemeClr val="accent1">
                    <a:lumMod val="60000"/>
                    <a:lumOff val="40000"/>
                  </a:schemeClr>
                </a:solidFill>
                <a:latin typeface="Aharoni" pitchFamily="2" charset="-79"/>
                <a:cs typeface="Aharoni" pitchFamily="2" charset="-79"/>
              </a:rPr>
              <a:t> de otros tipos de gladiadores era la cresta de su casco que tenía una forma que asemejaba la de un pez. Además de eso, portaba unos ropajes de tela, un cinturón, una </a:t>
            </a:r>
            <a:r>
              <a:rPr lang="es-ES" sz="2000" dirty="0" smtClean="0">
                <a:solidFill>
                  <a:schemeClr val="accent1">
                    <a:lumMod val="60000"/>
                    <a:lumOff val="40000"/>
                  </a:schemeClr>
                </a:solidFill>
                <a:latin typeface="Aharoni" pitchFamily="2" charset="-79"/>
                <a:cs typeface="Aharoni" pitchFamily="2" charset="-79"/>
                <a:hlinkClick r:id="rId4" tooltip="Greba"/>
              </a:rPr>
              <a:t>greba</a:t>
            </a:r>
            <a:r>
              <a:rPr lang="es-ES" sz="2000" dirty="0" smtClean="0">
                <a:solidFill>
                  <a:schemeClr val="accent1">
                    <a:lumMod val="60000"/>
                    <a:lumOff val="40000"/>
                  </a:schemeClr>
                </a:solidFill>
                <a:latin typeface="Aharoni" pitchFamily="2" charset="-79"/>
                <a:cs typeface="Aharoni" pitchFamily="2" charset="-79"/>
              </a:rPr>
              <a:t> en su pierna izquierda y un brazalete en su brazo derecho. Estaba armado con el </a:t>
            </a:r>
            <a:r>
              <a:rPr lang="es-ES" sz="2000" dirty="0" err="1" smtClean="0">
                <a:solidFill>
                  <a:schemeClr val="accent1">
                    <a:lumMod val="60000"/>
                    <a:lumOff val="40000"/>
                  </a:schemeClr>
                </a:solidFill>
                <a:latin typeface="Aharoni" pitchFamily="2" charset="-79"/>
                <a:cs typeface="Aharoni" pitchFamily="2" charset="-79"/>
                <a:hlinkClick r:id="rId5" tooltip="Gladius"/>
              </a:rPr>
              <a:t>gladius</a:t>
            </a:r>
            <a:r>
              <a:rPr lang="es-ES" sz="2000" dirty="0" smtClean="0">
                <a:solidFill>
                  <a:schemeClr val="accent1">
                    <a:lumMod val="60000"/>
                    <a:lumOff val="40000"/>
                  </a:schemeClr>
                </a:solidFill>
                <a:latin typeface="Aharoni" pitchFamily="2" charset="-79"/>
                <a:cs typeface="Aharoni" pitchFamily="2" charset="-79"/>
              </a:rPr>
              <a:t> </a:t>
            </a:r>
            <a:r>
              <a:rPr lang="es-ES" sz="2000" dirty="0" smtClean="0">
                <a:solidFill>
                  <a:schemeClr val="accent1">
                    <a:lumMod val="60000"/>
                    <a:lumOff val="40000"/>
                  </a:schemeClr>
                </a:solidFill>
                <a:latin typeface="Aharoni" pitchFamily="2" charset="-79"/>
                <a:cs typeface="Aharoni" pitchFamily="2" charset="-79"/>
              </a:rPr>
              <a:t>romano, </a:t>
            </a:r>
            <a:r>
              <a:rPr lang="es-ES" sz="2000" dirty="0" smtClean="0">
                <a:solidFill>
                  <a:schemeClr val="accent1">
                    <a:lumMod val="60000"/>
                    <a:lumOff val="40000"/>
                  </a:schemeClr>
                </a:solidFill>
                <a:latin typeface="Aharoni" pitchFamily="2" charset="-79"/>
                <a:cs typeface="Aharoni" pitchFamily="2" charset="-79"/>
              </a:rPr>
              <a:t>y también portaba el </a:t>
            </a:r>
            <a:r>
              <a:rPr lang="es-ES" sz="2000" dirty="0" smtClean="0">
                <a:solidFill>
                  <a:schemeClr val="accent1">
                    <a:lumMod val="60000"/>
                    <a:lumOff val="40000"/>
                  </a:schemeClr>
                </a:solidFill>
                <a:latin typeface="Aharoni" pitchFamily="2" charset="-79"/>
                <a:cs typeface="Aharoni" pitchFamily="2" charset="-79"/>
                <a:hlinkClick r:id="rId6" tooltip="Scutum (escudo)"/>
              </a:rPr>
              <a:t>escudo</a:t>
            </a:r>
            <a:r>
              <a:rPr lang="es-ES" sz="2000" dirty="0" smtClean="0">
                <a:solidFill>
                  <a:schemeClr val="accent1">
                    <a:lumMod val="60000"/>
                    <a:lumOff val="40000"/>
                  </a:schemeClr>
                </a:solidFill>
                <a:latin typeface="Aharoni" pitchFamily="2" charset="-79"/>
                <a:cs typeface="Aharoni" pitchFamily="2" charset="-79"/>
              </a:rPr>
              <a:t> rectangular típico de los </a:t>
            </a:r>
            <a:r>
              <a:rPr lang="es-ES" sz="2000" dirty="0" smtClean="0">
                <a:solidFill>
                  <a:schemeClr val="accent1">
                    <a:lumMod val="60000"/>
                    <a:lumOff val="40000"/>
                  </a:schemeClr>
                </a:solidFill>
                <a:latin typeface="Aharoni" pitchFamily="2" charset="-79"/>
                <a:cs typeface="Aharoni" pitchFamily="2" charset="-79"/>
                <a:hlinkClick r:id="rId7" tooltip="Legionario"/>
              </a:rPr>
              <a:t>legionarios</a:t>
            </a:r>
            <a:r>
              <a:rPr lang="es-ES" sz="2000" dirty="0" smtClean="0">
                <a:solidFill>
                  <a:schemeClr val="accent1">
                    <a:lumMod val="60000"/>
                    <a:lumOff val="40000"/>
                  </a:schemeClr>
                </a:solidFill>
                <a:latin typeface="Aharoni" pitchFamily="2" charset="-79"/>
                <a:cs typeface="Aharoni" pitchFamily="2" charset="-79"/>
              </a:rPr>
              <a:t> romanos. En ocasiones, los </a:t>
            </a:r>
            <a:r>
              <a:rPr lang="es-ES" sz="2000" dirty="0" err="1" smtClean="0">
                <a:solidFill>
                  <a:schemeClr val="accent1">
                    <a:lumMod val="60000"/>
                    <a:lumOff val="40000"/>
                  </a:schemeClr>
                </a:solidFill>
                <a:latin typeface="Aharoni" pitchFamily="2" charset="-79"/>
                <a:cs typeface="Aharoni" pitchFamily="2" charset="-79"/>
              </a:rPr>
              <a:t>murmillos</a:t>
            </a:r>
            <a:r>
              <a:rPr lang="es-ES" sz="2000" dirty="0" smtClean="0">
                <a:solidFill>
                  <a:schemeClr val="accent1">
                    <a:lumMod val="60000"/>
                    <a:lumOff val="40000"/>
                  </a:schemeClr>
                </a:solidFill>
                <a:latin typeface="Aharoni" pitchFamily="2" charset="-79"/>
                <a:cs typeface="Aharoni" pitchFamily="2" charset="-79"/>
              </a:rPr>
              <a:t> luchaban con la armadura completa, lo cual hacía de ellos un oponente formidable.</a:t>
            </a:r>
          </a:p>
          <a:p>
            <a:endParaRPr lang="es-ES" dirty="0"/>
          </a:p>
        </p:txBody>
      </p:sp>
      <p:pic>
        <p:nvPicPr>
          <p:cNvPr id="4" name="3 Imagen" descr="images.jpg"/>
          <p:cNvPicPr>
            <a:picLocks noChangeAspect="1"/>
          </p:cNvPicPr>
          <p:nvPr/>
        </p:nvPicPr>
        <p:blipFill>
          <a:blip r:embed="rId8"/>
          <a:stretch>
            <a:fillRect/>
          </a:stretch>
        </p:blipFill>
        <p:spPr>
          <a:xfrm>
            <a:off x="7000892" y="5000636"/>
            <a:ext cx="1376360" cy="185736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6000" dirty="0" smtClean="0"/>
              <a:t>Los Retiarius.</a:t>
            </a:r>
            <a:endParaRPr lang="es-ES" sz="6000" dirty="0"/>
          </a:p>
        </p:txBody>
      </p:sp>
      <p:sp>
        <p:nvSpPr>
          <p:cNvPr id="3" name="2 Marcador de contenido"/>
          <p:cNvSpPr>
            <a:spLocks noGrp="1"/>
          </p:cNvSpPr>
          <p:nvPr>
            <p:ph idx="1"/>
          </p:nvPr>
        </p:nvSpPr>
        <p:spPr/>
        <p:txBody>
          <a:bodyPr>
            <a:normAutofit/>
          </a:bodyPr>
          <a:lstStyle/>
          <a:p>
            <a:pPr>
              <a:buNone/>
            </a:pPr>
            <a:r>
              <a:rPr lang="es-ES" dirty="0" smtClean="0">
                <a:solidFill>
                  <a:schemeClr val="accent1">
                    <a:lumMod val="60000"/>
                    <a:lumOff val="40000"/>
                  </a:schemeClr>
                </a:solidFill>
              </a:rPr>
              <a:t>     </a:t>
            </a:r>
            <a:r>
              <a:rPr lang="es-ES" sz="2000" dirty="0" smtClean="0">
                <a:solidFill>
                  <a:schemeClr val="accent1">
                    <a:lumMod val="60000"/>
                    <a:lumOff val="40000"/>
                  </a:schemeClr>
                </a:solidFill>
                <a:latin typeface="Aharoni" pitchFamily="2" charset="-79"/>
                <a:cs typeface="Aharoni" pitchFamily="2" charset="-79"/>
              </a:rPr>
              <a:t>Un </a:t>
            </a:r>
            <a:r>
              <a:rPr lang="es-ES" sz="2000" b="1" dirty="0" smtClean="0">
                <a:solidFill>
                  <a:schemeClr val="accent1">
                    <a:lumMod val="60000"/>
                    <a:lumOff val="40000"/>
                  </a:schemeClr>
                </a:solidFill>
                <a:latin typeface="Aharoni" pitchFamily="2" charset="-79"/>
                <a:cs typeface="Aharoni" pitchFamily="2" charset="-79"/>
              </a:rPr>
              <a:t>reciario</a:t>
            </a:r>
            <a:r>
              <a:rPr lang="es-ES" sz="2000" dirty="0" smtClean="0">
                <a:solidFill>
                  <a:schemeClr val="accent1">
                    <a:lumMod val="60000"/>
                    <a:lumOff val="40000"/>
                  </a:schemeClr>
                </a:solidFill>
                <a:latin typeface="Aharoni" pitchFamily="2" charset="-79"/>
                <a:cs typeface="Aharoni" pitchFamily="2" charset="-79"/>
              </a:rPr>
              <a:t> </a:t>
            </a:r>
            <a:r>
              <a:rPr lang="es-ES" sz="2000" dirty="0" smtClean="0">
                <a:solidFill>
                  <a:schemeClr val="accent1">
                    <a:lumMod val="60000"/>
                    <a:lumOff val="40000"/>
                  </a:schemeClr>
                </a:solidFill>
                <a:latin typeface="Aharoni" pitchFamily="2" charset="-79"/>
                <a:cs typeface="Aharoni" pitchFamily="2" charset="-79"/>
              </a:rPr>
              <a:t>, fue </a:t>
            </a:r>
            <a:r>
              <a:rPr lang="es-ES" sz="2000" dirty="0" smtClean="0">
                <a:solidFill>
                  <a:schemeClr val="accent1">
                    <a:lumMod val="60000"/>
                    <a:lumOff val="40000"/>
                  </a:schemeClr>
                </a:solidFill>
                <a:latin typeface="Aharoni" pitchFamily="2" charset="-79"/>
                <a:cs typeface="Aharoni" pitchFamily="2" charset="-79"/>
                <a:hlinkClick r:id="rId2" tooltip="Gladiador"/>
              </a:rPr>
              <a:t>uno </a:t>
            </a:r>
            <a:r>
              <a:rPr lang="es-ES" sz="2000" dirty="0" smtClean="0">
                <a:solidFill>
                  <a:schemeClr val="accent1">
                    <a:lumMod val="60000"/>
                    <a:lumOff val="40000"/>
                  </a:schemeClr>
                </a:solidFill>
                <a:latin typeface="Aharoni" pitchFamily="2" charset="-79"/>
                <a:cs typeface="Aharoni" pitchFamily="2" charset="-79"/>
                <a:hlinkClick r:id="rId2" tooltip="Gladiador"/>
              </a:rPr>
              <a:t>de los distintos tipos de gladiadores</a:t>
            </a:r>
            <a:r>
              <a:rPr lang="es-ES" sz="2000" dirty="0" smtClean="0">
                <a:solidFill>
                  <a:schemeClr val="accent1">
                    <a:lumMod val="60000"/>
                    <a:lumOff val="40000"/>
                  </a:schemeClr>
                </a:solidFill>
                <a:latin typeface="Aharoni" pitchFamily="2" charset="-79"/>
                <a:cs typeface="Aharoni" pitchFamily="2" charset="-79"/>
              </a:rPr>
              <a:t> de la </a:t>
            </a:r>
            <a:r>
              <a:rPr lang="es-ES" sz="2000" dirty="0" smtClean="0">
                <a:solidFill>
                  <a:schemeClr val="accent1">
                    <a:lumMod val="60000"/>
                    <a:lumOff val="40000"/>
                  </a:schemeClr>
                </a:solidFill>
                <a:latin typeface="Aharoni" pitchFamily="2" charset="-79"/>
                <a:cs typeface="Aharoni" pitchFamily="2" charset="-79"/>
                <a:hlinkClick r:id="rId3" tooltip="Antigua Roma"/>
              </a:rPr>
              <a:t>antigua Roma</a:t>
            </a:r>
            <a:r>
              <a:rPr lang="es-ES" sz="2000" dirty="0" smtClean="0">
                <a:solidFill>
                  <a:schemeClr val="accent1">
                    <a:lumMod val="60000"/>
                    <a:lumOff val="40000"/>
                  </a:schemeClr>
                </a:solidFill>
                <a:latin typeface="Aharoni" pitchFamily="2" charset="-79"/>
                <a:cs typeface="Aharoni" pitchFamily="2" charset="-79"/>
              </a:rPr>
              <a:t> que combatían con un equipamiento parecido al utilizado por los pescadores: una red </a:t>
            </a:r>
            <a:r>
              <a:rPr lang="es-ES" sz="2000" dirty="0" smtClean="0">
                <a:solidFill>
                  <a:schemeClr val="accent1">
                    <a:lumMod val="60000"/>
                    <a:lumOff val="40000"/>
                  </a:schemeClr>
                </a:solidFill>
                <a:latin typeface="Aharoni" pitchFamily="2" charset="-79"/>
                <a:cs typeface="Aharoni" pitchFamily="2" charset="-79"/>
              </a:rPr>
              <a:t>lastrada, </a:t>
            </a:r>
            <a:r>
              <a:rPr lang="es-ES" sz="2000" dirty="0" smtClean="0">
                <a:solidFill>
                  <a:schemeClr val="accent1">
                    <a:lumMod val="60000"/>
                    <a:lumOff val="40000"/>
                  </a:schemeClr>
                </a:solidFill>
                <a:latin typeface="Aharoni" pitchFamily="2" charset="-79"/>
                <a:cs typeface="Aharoni" pitchFamily="2" charset="-79"/>
              </a:rPr>
              <a:t>un </a:t>
            </a:r>
            <a:r>
              <a:rPr lang="es-ES" sz="2000" dirty="0" smtClean="0">
                <a:solidFill>
                  <a:schemeClr val="accent1">
                    <a:lumMod val="60000"/>
                    <a:lumOff val="40000"/>
                  </a:schemeClr>
                </a:solidFill>
                <a:latin typeface="Aharoni" pitchFamily="2" charset="-79"/>
                <a:cs typeface="Aharoni" pitchFamily="2" charset="-79"/>
                <a:hlinkClick r:id="rId4" tooltip="Tridente"/>
              </a:rPr>
              <a:t>tridente</a:t>
            </a:r>
            <a:r>
              <a:rPr lang="es-ES" sz="2000" dirty="0" smtClean="0">
                <a:solidFill>
                  <a:schemeClr val="accent1">
                    <a:lumMod val="60000"/>
                    <a:lumOff val="40000"/>
                  </a:schemeClr>
                </a:solidFill>
                <a:latin typeface="Aharoni" pitchFamily="2" charset="-79"/>
                <a:cs typeface="Aharoni" pitchFamily="2" charset="-79"/>
              </a:rPr>
              <a:t> ,y </a:t>
            </a:r>
            <a:r>
              <a:rPr lang="es-ES" sz="2000" dirty="0" smtClean="0">
                <a:solidFill>
                  <a:schemeClr val="accent1">
                    <a:lumMod val="60000"/>
                    <a:lumOff val="40000"/>
                  </a:schemeClr>
                </a:solidFill>
                <a:latin typeface="Aharoni" pitchFamily="2" charset="-79"/>
                <a:cs typeface="Aharoni" pitchFamily="2" charset="-79"/>
              </a:rPr>
              <a:t>una </a:t>
            </a:r>
            <a:r>
              <a:rPr lang="es-ES" sz="2000" dirty="0" smtClean="0">
                <a:solidFill>
                  <a:schemeClr val="accent1">
                    <a:lumMod val="60000"/>
                    <a:lumOff val="40000"/>
                  </a:schemeClr>
                </a:solidFill>
                <a:latin typeface="Aharoni" pitchFamily="2" charset="-79"/>
                <a:cs typeface="Aharoni" pitchFamily="2" charset="-79"/>
                <a:hlinkClick r:id="rId5" tooltip="Daga"/>
              </a:rPr>
              <a:t>daga</a:t>
            </a:r>
            <a:r>
              <a:rPr lang="es-ES" sz="2000" dirty="0" smtClean="0">
                <a:solidFill>
                  <a:schemeClr val="accent1">
                    <a:lumMod val="60000"/>
                    <a:lumOff val="40000"/>
                  </a:schemeClr>
                </a:solidFill>
                <a:latin typeface="Aharoni" pitchFamily="2" charset="-79"/>
                <a:cs typeface="Aharoni" pitchFamily="2" charset="-79"/>
              </a:rPr>
              <a:t> </a:t>
            </a:r>
            <a:r>
              <a:rPr lang="es-ES" sz="2000" dirty="0" smtClean="0">
                <a:solidFill>
                  <a:schemeClr val="accent1">
                    <a:lumMod val="60000"/>
                    <a:lumOff val="40000"/>
                  </a:schemeClr>
                </a:solidFill>
                <a:latin typeface="Aharoni" pitchFamily="2" charset="-79"/>
                <a:cs typeface="Aharoni" pitchFamily="2" charset="-79"/>
              </a:rPr>
              <a:t>. </a:t>
            </a:r>
            <a:r>
              <a:rPr lang="es-ES" sz="2000" dirty="0" smtClean="0">
                <a:solidFill>
                  <a:schemeClr val="accent1">
                    <a:lumMod val="60000"/>
                    <a:lumOff val="40000"/>
                  </a:schemeClr>
                </a:solidFill>
                <a:latin typeface="Aharoni" pitchFamily="2" charset="-79"/>
                <a:cs typeface="Aharoni" pitchFamily="2" charset="-79"/>
              </a:rPr>
              <a:t>Luchaba con un armamento ligero, protegiéndose con un brazalete llamado </a:t>
            </a:r>
            <a:r>
              <a:rPr lang="es-ES" sz="2000" i="1" dirty="0" smtClean="0">
                <a:solidFill>
                  <a:schemeClr val="accent1">
                    <a:lumMod val="60000"/>
                    <a:lumOff val="40000"/>
                  </a:schemeClr>
                </a:solidFill>
                <a:latin typeface="Aharoni" pitchFamily="2" charset="-79"/>
                <a:cs typeface="Aharoni" pitchFamily="2" charset="-79"/>
              </a:rPr>
              <a:t>lorica </a:t>
            </a:r>
            <a:r>
              <a:rPr lang="es-ES" sz="2000" i="1" dirty="0" err="1" smtClean="0">
                <a:solidFill>
                  <a:schemeClr val="accent1">
                    <a:lumMod val="60000"/>
                    <a:lumOff val="40000"/>
                  </a:schemeClr>
                </a:solidFill>
                <a:latin typeface="Aharoni" pitchFamily="2" charset="-79"/>
                <a:cs typeface="Aharoni" pitchFamily="2" charset="-79"/>
              </a:rPr>
              <a:t>manica</a:t>
            </a:r>
            <a:r>
              <a:rPr lang="es-ES" sz="2000" dirty="0" smtClean="0">
                <a:solidFill>
                  <a:schemeClr val="accent1">
                    <a:lumMod val="60000"/>
                    <a:lumOff val="40000"/>
                  </a:schemeClr>
                </a:solidFill>
                <a:latin typeface="Aharoni" pitchFamily="2" charset="-79"/>
                <a:cs typeface="Aharoni" pitchFamily="2" charset="-79"/>
              </a:rPr>
              <a:t> y un protector del hombro que recibía el nombre de </a:t>
            </a:r>
            <a:r>
              <a:rPr lang="es-ES" sz="2000" i="1" dirty="0" err="1" smtClean="0">
                <a:solidFill>
                  <a:schemeClr val="accent1">
                    <a:lumMod val="60000"/>
                    <a:lumOff val="40000"/>
                  </a:schemeClr>
                </a:solidFill>
                <a:latin typeface="Aharoni" pitchFamily="2" charset="-79"/>
                <a:cs typeface="Aharoni" pitchFamily="2" charset="-79"/>
              </a:rPr>
              <a:t>galerus</a:t>
            </a:r>
            <a:r>
              <a:rPr lang="es-ES" sz="2000" dirty="0" smtClean="0">
                <a:solidFill>
                  <a:schemeClr val="accent1">
                    <a:lumMod val="60000"/>
                    <a:lumOff val="40000"/>
                  </a:schemeClr>
                </a:solidFill>
                <a:latin typeface="Aharoni" pitchFamily="2" charset="-79"/>
                <a:cs typeface="Aharoni" pitchFamily="2" charset="-79"/>
              </a:rPr>
              <a:t> o </a:t>
            </a:r>
            <a:r>
              <a:rPr lang="es-ES" sz="2000" i="1" dirty="0" err="1" smtClean="0">
                <a:solidFill>
                  <a:schemeClr val="accent1">
                    <a:lumMod val="60000"/>
                    <a:lumOff val="40000"/>
                  </a:schemeClr>
                </a:solidFill>
                <a:latin typeface="Aharoni" pitchFamily="2" charset="-79"/>
                <a:cs typeface="Aharoni" pitchFamily="2" charset="-79"/>
              </a:rPr>
              <a:t>spongia</a:t>
            </a:r>
            <a:r>
              <a:rPr lang="es-ES" sz="2000" dirty="0" smtClean="0">
                <a:solidFill>
                  <a:schemeClr val="accent1">
                    <a:lumMod val="60000"/>
                    <a:lumOff val="40000"/>
                  </a:schemeClr>
                </a:solidFill>
                <a:latin typeface="Aharoni" pitchFamily="2" charset="-79"/>
                <a:cs typeface="Aharoni" pitchFamily="2" charset="-79"/>
              </a:rPr>
              <a:t>. Su vestimenta estaba generalmente compuesta ya por unos ropajes de algodón llamados </a:t>
            </a:r>
            <a:r>
              <a:rPr lang="es-ES" sz="2000" i="1" dirty="0" err="1" smtClean="0">
                <a:solidFill>
                  <a:schemeClr val="accent1">
                    <a:lumMod val="60000"/>
                    <a:lumOff val="40000"/>
                  </a:schemeClr>
                </a:solidFill>
                <a:latin typeface="Aharoni" pitchFamily="2" charset="-79"/>
                <a:cs typeface="Aharoni" pitchFamily="2" charset="-79"/>
              </a:rPr>
              <a:t>subligaculum</a:t>
            </a:r>
            <a:r>
              <a:rPr lang="es-ES" sz="2000" dirty="0" smtClean="0">
                <a:solidFill>
                  <a:schemeClr val="accent1">
                    <a:lumMod val="60000"/>
                    <a:lumOff val="40000"/>
                  </a:schemeClr>
                </a:solidFill>
                <a:latin typeface="Aharoni" pitchFamily="2" charset="-79"/>
                <a:cs typeface="Aharoni" pitchFamily="2" charset="-79"/>
              </a:rPr>
              <a:t>, que se sujetaban con un cinturón ancho (</a:t>
            </a:r>
            <a:r>
              <a:rPr lang="es-ES" sz="2000" i="1" dirty="0" err="1" smtClean="0">
                <a:solidFill>
                  <a:schemeClr val="accent1">
                    <a:lumMod val="60000"/>
                    <a:lumOff val="40000"/>
                  </a:schemeClr>
                </a:solidFill>
                <a:latin typeface="Aharoni" pitchFamily="2" charset="-79"/>
                <a:cs typeface="Aharoni" pitchFamily="2" charset="-79"/>
              </a:rPr>
              <a:t>balteus</a:t>
            </a:r>
            <a:r>
              <a:rPr lang="es-ES" sz="2000" dirty="0" smtClean="0">
                <a:solidFill>
                  <a:schemeClr val="accent1">
                    <a:lumMod val="60000"/>
                    <a:lumOff val="40000"/>
                  </a:schemeClr>
                </a:solidFill>
                <a:latin typeface="Aharoni" pitchFamily="2" charset="-79"/>
                <a:cs typeface="Aharoni" pitchFamily="2" charset="-79"/>
              </a:rPr>
              <a:t>), o bien por una túnica corta. No llevaba protecciones en el calzado.</a:t>
            </a:r>
            <a:endParaRPr lang="es-ES" sz="2000" dirty="0">
              <a:solidFill>
                <a:schemeClr val="accent1">
                  <a:lumMod val="60000"/>
                  <a:lumOff val="40000"/>
                </a:schemeClr>
              </a:solidFill>
              <a:latin typeface="Aharoni" pitchFamily="2" charset="-79"/>
              <a:cs typeface="Aharoni" pitchFamily="2" charset="-79"/>
            </a:endParaRPr>
          </a:p>
        </p:txBody>
      </p:sp>
      <p:pic>
        <p:nvPicPr>
          <p:cNvPr id="4" name="3 Imagen" descr="descarga (1).jpg"/>
          <p:cNvPicPr>
            <a:picLocks noChangeAspect="1"/>
          </p:cNvPicPr>
          <p:nvPr/>
        </p:nvPicPr>
        <p:blipFill>
          <a:blip r:embed="rId6"/>
          <a:stretch>
            <a:fillRect/>
          </a:stretch>
        </p:blipFill>
        <p:spPr>
          <a:xfrm>
            <a:off x="5500694" y="4857760"/>
            <a:ext cx="1590675" cy="200024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000232" y="2857496"/>
            <a:ext cx="6143668" cy="3137548"/>
          </a:xfrm>
        </p:spPr>
        <p:txBody>
          <a:bodyPr>
            <a:normAutofit/>
          </a:bodyPr>
          <a:lstStyle/>
          <a:p>
            <a:pPr>
              <a:buNone/>
            </a:pPr>
            <a:r>
              <a:rPr lang="es-ES" dirty="0" err="1" smtClean="0">
                <a:solidFill>
                  <a:schemeClr val="accent1">
                    <a:lumMod val="60000"/>
                    <a:lumOff val="40000"/>
                  </a:schemeClr>
                </a:solidFill>
                <a:latin typeface="Aharoni" pitchFamily="2" charset="-79"/>
                <a:cs typeface="Aharoni" pitchFamily="2" charset="-79"/>
              </a:rPr>
              <a:t>Luana</a:t>
            </a:r>
            <a:r>
              <a:rPr lang="es-ES" dirty="0" smtClean="0">
                <a:solidFill>
                  <a:schemeClr val="accent1">
                    <a:lumMod val="60000"/>
                    <a:lumOff val="40000"/>
                  </a:schemeClr>
                </a:solidFill>
                <a:latin typeface="Aharoni" pitchFamily="2" charset="-79"/>
                <a:cs typeface="Aharoni" pitchFamily="2" charset="-79"/>
              </a:rPr>
              <a:t> </a:t>
            </a:r>
            <a:r>
              <a:rPr lang="es-ES" dirty="0" err="1" smtClean="0">
                <a:solidFill>
                  <a:schemeClr val="accent1">
                    <a:lumMod val="60000"/>
                    <a:lumOff val="40000"/>
                  </a:schemeClr>
                </a:solidFill>
                <a:latin typeface="Aharoni" pitchFamily="2" charset="-79"/>
                <a:cs typeface="Aharoni" pitchFamily="2" charset="-79"/>
              </a:rPr>
              <a:t>Soraia</a:t>
            </a:r>
            <a:r>
              <a:rPr lang="es-ES" dirty="0" smtClean="0">
                <a:solidFill>
                  <a:schemeClr val="accent1">
                    <a:lumMod val="60000"/>
                    <a:lumOff val="40000"/>
                  </a:schemeClr>
                </a:solidFill>
                <a:latin typeface="Aharoni" pitchFamily="2" charset="-79"/>
                <a:cs typeface="Aharoni" pitchFamily="2" charset="-79"/>
              </a:rPr>
              <a:t> Duarte Madeira.</a:t>
            </a:r>
          </a:p>
          <a:p>
            <a:pPr>
              <a:buNone/>
            </a:pPr>
            <a:r>
              <a:rPr lang="es-ES" dirty="0" smtClean="0">
                <a:solidFill>
                  <a:schemeClr val="accent1">
                    <a:lumMod val="60000"/>
                    <a:lumOff val="40000"/>
                  </a:schemeClr>
                </a:solidFill>
                <a:latin typeface="Aharoni" pitchFamily="2" charset="-79"/>
                <a:cs typeface="Aharoni" pitchFamily="2" charset="-79"/>
              </a:rPr>
              <a:t>Elena González Montiel.</a:t>
            </a:r>
            <a:endParaRPr lang="es-ES" dirty="0">
              <a:solidFill>
                <a:schemeClr val="accent1">
                  <a:lumMod val="60000"/>
                  <a:lumOff val="40000"/>
                </a:schemeClr>
              </a:solidFill>
              <a:latin typeface="Aharoni" pitchFamily="2" charset="-79"/>
              <a:cs typeface="Aharoni" pitchFamily="2" charset="-79"/>
            </a:endParaRPr>
          </a:p>
        </p:txBody>
      </p:sp>
      <p:sp>
        <p:nvSpPr>
          <p:cNvPr id="4" name="3 Rectángulo"/>
          <p:cNvSpPr/>
          <p:nvPr/>
        </p:nvSpPr>
        <p:spPr>
          <a:xfrm>
            <a:off x="2714612" y="357166"/>
            <a:ext cx="5546711" cy="923330"/>
          </a:xfrm>
          <a:prstGeom prst="rect">
            <a:avLst/>
          </a:prstGeom>
          <a:noFill/>
        </p:spPr>
        <p:txBody>
          <a:bodyPr wrap="none" lIns="91440" tIns="45720" rIns="91440" bIns="45720">
            <a:spAutoFit/>
          </a:bodyPr>
          <a:lstStyle/>
          <a:p>
            <a:pPr algn="ctr"/>
            <a:r>
              <a:rPr lang="es-E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Realizado </a:t>
            </a:r>
            <a:r>
              <a:rPr lang="es-ES" sz="54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por:</a:t>
            </a:r>
            <a:endParaRPr lang="es-ES" sz="5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88</TotalTime>
  <Words>71</Words>
  <Application>Microsoft Office PowerPoint</Application>
  <PresentationFormat>Presentación en pantalla (4:3)</PresentationFormat>
  <Paragraphs>21</Paragraphs>
  <Slides>7</Slides>
  <Notes>0</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Brío</vt:lpstr>
      <vt:lpstr>Los gladiadores.</vt:lpstr>
      <vt:lpstr>Índice.</vt:lpstr>
      <vt:lpstr>Los Samnitas.</vt:lpstr>
      <vt:lpstr>Los Thraex.</vt:lpstr>
      <vt:lpstr>Los Murmillos.</vt:lpstr>
      <vt:lpstr>Los Retiarius.</vt:lpstr>
      <vt:lpstr>Diapositiva 7</vt:lpstr>
    </vt:vector>
  </TitlesOfParts>
  <Company>Windows XP Titan Ultimate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Gladiadores</dc:title>
  <dc:creator>Jose Luis</dc:creator>
  <cp:lastModifiedBy>Usuario</cp:lastModifiedBy>
  <cp:revision>10</cp:revision>
  <dcterms:created xsi:type="dcterms:W3CDTF">2014-01-12T19:20:37Z</dcterms:created>
  <dcterms:modified xsi:type="dcterms:W3CDTF">2014-01-19T18:05:20Z</dcterms:modified>
</cp:coreProperties>
</file>