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AE9D4F4A-4ED4-4F27-A46A-E992B0CA1A8C}" type="datetimeFigureOut">
              <a:rPr lang="es-ES" smtClean="0"/>
              <a:t>22/06/2015</a:t>
            </a:fld>
            <a:endParaRPr lang="es-E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E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264EBB81-46EA-4328-80E3-AE992095C288}" type="slidenum">
              <a:rPr lang="es-ES" smtClean="0"/>
              <a:t>‹Nº›</a:t>
            </a:fld>
            <a:endParaRPr lang="es-E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E9D4F4A-4ED4-4F27-A46A-E992B0CA1A8C}" type="datetimeFigureOut">
              <a:rPr lang="es-ES" smtClean="0"/>
              <a:t>22/06/2015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64EBB81-46EA-4328-80E3-AE992095C288}"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E9D4F4A-4ED4-4F27-A46A-E992B0CA1A8C}" type="datetimeFigureOut">
              <a:rPr lang="es-ES" smtClean="0"/>
              <a:t>22/06/2015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64EBB81-46EA-4328-80E3-AE992095C288}"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E9D4F4A-4ED4-4F27-A46A-E992B0CA1A8C}" type="datetimeFigureOut">
              <a:rPr lang="es-ES" smtClean="0"/>
              <a:t>22/06/2015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64EBB81-46EA-4328-80E3-AE992095C288}"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E9D4F4A-4ED4-4F27-A46A-E992B0CA1A8C}" type="datetimeFigureOut">
              <a:rPr lang="es-ES" smtClean="0"/>
              <a:t>22/06/2015</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64EBB81-46EA-4328-80E3-AE992095C288}"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AE9D4F4A-4ED4-4F27-A46A-E992B0CA1A8C}" type="datetimeFigureOut">
              <a:rPr lang="es-ES" smtClean="0"/>
              <a:t>22/06/2015</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64EBB81-46EA-4328-80E3-AE992095C288}" type="slidenum">
              <a:rPr lang="es-ES" smtClean="0"/>
              <a:t>‹Nº›</a:t>
            </a:fld>
            <a:endParaRPr lang="es-ES"/>
          </a:p>
        </p:txBody>
      </p:sp>
      <p:sp>
        <p:nvSpPr>
          <p:cNvPr id="9" name="Content Placeholder 8"/>
          <p:cNvSpPr>
            <a:spLocks noGrp="1"/>
          </p:cNvSpPr>
          <p:nvPr>
            <p:ph sz="quarter" idx="13"/>
          </p:nvPr>
        </p:nvSpPr>
        <p:spPr>
          <a:xfrm>
            <a:off x="1042416" y="2313432"/>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E9D4F4A-4ED4-4F27-A46A-E992B0CA1A8C}" type="datetimeFigureOut">
              <a:rPr lang="es-ES" smtClean="0"/>
              <a:t>22/06/2015</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264EBB81-46EA-4328-80E3-AE992095C288}"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AE9D4F4A-4ED4-4F27-A46A-E992B0CA1A8C}" type="datetimeFigureOut">
              <a:rPr lang="es-ES" smtClean="0"/>
              <a:t>22/06/2015</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264EBB81-46EA-4328-80E3-AE992095C288}"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9D4F4A-4ED4-4F27-A46A-E992B0CA1A8C}" type="datetimeFigureOut">
              <a:rPr lang="es-ES" smtClean="0"/>
              <a:t>22/06/2015</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264EBB81-46EA-4328-80E3-AE992095C288}"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E9D4F4A-4ED4-4F27-A46A-E992B0CA1A8C}" type="datetimeFigureOut">
              <a:rPr lang="es-ES" smtClean="0"/>
              <a:t>22/06/2015</a:t>
            </a:fld>
            <a:endParaRPr lang="es-ES"/>
          </a:p>
        </p:txBody>
      </p:sp>
      <p:sp>
        <p:nvSpPr>
          <p:cNvPr id="7" name="Slide Number Placeholder 6"/>
          <p:cNvSpPr>
            <a:spLocks noGrp="1"/>
          </p:cNvSpPr>
          <p:nvPr>
            <p:ph type="sldNum" sz="quarter" idx="12"/>
          </p:nvPr>
        </p:nvSpPr>
        <p:spPr/>
        <p:txBody>
          <a:bodyPr/>
          <a:lstStyle/>
          <a:p>
            <a:fld id="{264EBB81-46EA-4328-80E3-AE992095C288}" type="slidenum">
              <a:rPr lang="es-ES" smtClean="0"/>
              <a:t>‹Nº›</a:t>
            </a:fld>
            <a:endParaRPr lang="es-E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E9D4F4A-4ED4-4F27-A46A-E992B0CA1A8C}" type="datetimeFigureOut">
              <a:rPr lang="es-ES" smtClean="0"/>
              <a:t>22/06/2015</a:t>
            </a:fld>
            <a:endParaRPr lang="es-E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ES"/>
          </a:p>
        </p:txBody>
      </p:sp>
      <p:sp>
        <p:nvSpPr>
          <p:cNvPr id="7" name="Slide Number Placeholder 6"/>
          <p:cNvSpPr>
            <a:spLocks noGrp="1"/>
          </p:cNvSpPr>
          <p:nvPr>
            <p:ph type="sldNum" sz="quarter" idx="12"/>
          </p:nvPr>
        </p:nvSpPr>
        <p:spPr/>
        <p:txBody>
          <a:bodyPr/>
          <a:lstStyle/>
          <a:p>
            <a:fld id="{264EBB81-46EA-4328-80E3-AE992095C288}"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AE9D4F4A-4ED4-4F27-A46A-E992B0CA1A8C}" type="datetimeFigureOut">
              <a:rPr lang="es-ES" smtClean="0"/>
              <a:t>22/06/2015</a:t>
            </a:fld>
            <a:endParaRPr lang="es-E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E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264EBB81-46EA-4328-80E3-AE992095C288}"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548680"/>
            <a:ext cx="7772400" cy="1470025"/>
          </a:xfrm>
        </p:spPr>
        <p:txBody>
          <a:bodyPr/>
          <a:lstStyle/>
          <a:p>
            <a:r>
              <a:rPr lang="es-ES" dirty="0" smtClean="0"/>
              <a:t>SATURNO DEVORANDO A UN HIJO</a:t>
            </a:r>
            <a:endParaRPr lang="es-ES" dirty="0"/>
          </a:p>
        </p:txBody>
      </p:sp>
      <p:sp>
        <p:nvSpPr>
          <p:cNvPr id="3" name="2 Subtítulo"/>
          <p:cNvSpPr>
            <a:spLocks noGrp="1"/>
          </p:cNvSpPr>
          <p:nvPr>
            <p:ph type="subTitle" idx="1"/>
          </p:nvPr>
        </p:nvSpPr>
        <p:spPr/>
        <p:txBody>
          <a:bodyPr/>
          <a:lstStyle/>
          <a:p>
            <a:endParaRPr lang="es-ES" dirty="0"/>
          </a:p>
        </p:txBody>
      </p:sp>
      <p:pic>
        <p:nvPicPr>
          <p:cNvPr id="1026" name="Picture 2" descr="http://intersexciones.com/wp-content/uploads/2013/03/Saturno-devorando-a-un-hijo-580x43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1916832"/>
            <a:ext cx="6624736" cy="4941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16110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DATOS</a:t>
            </a:r>
            <a:endParaRPr lang="es-ES" dirty="0"/>
          </a:p>
        </p:txBody>
      </p:sp>
      <p:sp>
        <p:nvSpPr>
          <p:cNvPr id="3" name="2 Marcador de contenido"/>
          <p:cNvSpPr>
            <a:spLocks noGrp="1"/>
          </p:cNvSpPr>
          <p:nvPr>
            <p:ph idx="1"/>
          </p:nvPr>
        </p:nvSpPr>
        <p:spPr/>
        <p:txBody>
          <a:bodyPr/>
          <a:lstStyle/>
          <a:p>
            <a:r>
              <a:rPr lang="es-ES" dirty="0"/>
              <a:t>Título: Saturno devorando a un hijo </a:t>
            </a:r>
            <a:endParaRPr lang="es-ES" dirty="0" smtClean="0"/>
          </a:p>
          <a:p>
            <a:r>
              <a:rPr lang="es-ES" dirty="0"/>
              <a:t>Autor: Francisco de Goya y Lucientes </a:t>
            </a:r>
            <a:endParaRPr lang="es-ES" dirty="0" smtClean="0"/>
          </a:p>
          <a:p>
            <a:r>
              <a:rPr lang="es-ES" dirty="0"/>
              <a:t>Ubicación: Museo del Prado en Madrid (España) </a:t>
            </a:r>
            <a:endParaRPr lang="es-ES" dirty="0" smtClean="0"/>
          </a:p>
          <a:p>
            <a:r>
              <a:rPr lang="es-ES" dirty="0"/>
              <a:t>Cronología: 1820 – 1823 </a:t>
            </a:r>
          </a:p>
        </p:txBody>
      </p:sp>
    </p:spTree>
    <p:extLst>
      <p:ext uri="{BB962C8B-B14F-4D97-AF65-F5344CB8AC3E}">
        <p14:creationId xmlns:p14="http://schemas.microsoft.com/office/powerpoint/2010/main" val="9806340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Información</a:t>
            </a:r>
            <a:endParaRPr lang="es-ES" dirty="0"/>
          </a:p>
        </p:txBody>
      </p:sp>
      <p:sp>
        <p:nvSpPr>
          <p:cNvPr id="3" name="2 Marcador de contenido"/>
          <p:cNvSpPr>
            <a:spLocks noGrp="1"/>
          </p:cNvSpPr>
          <p:nvPr>
            <p:ph idx="1"/>
          </p:nvPr>
        </p:nvSpPr>
        <p:spPr/>
        <p:txBody>
          <a:bodyPr>
            <a:normAutofit fontScale="70000" lnSpcReduction="20000"/>
          </a:bodyPr>
          <a:lstStyle/>
          <a:p>
            <a:r>
              <a:rPr lang="es-ES" dirty="0"/>
              <a:t>Fue pintado en una época en la que Francisco de Goya atravesaba una etapa depresiva causada por la guerra de la independencia y la sordera, entrando en un conflicto interno, esta obra que incluida en la serie de “pinturas negras” y de todas estas visiones atormentadoras quizá sea la más terrible. Esta pintura representa al dios </a:t>
            </a:r>
            <a:r>
              <a:rPr lang="es-ES" dirty="0" err="1"/>
              <a:t>Chronos</a:t>
            </a:r>
            <a:r>
              <a:rPr lang="es-ES" dirty="0"/>
              <a:t> de la mitología griega, Saturno en la Romana, </a:t>
            </a:r>
            <a:r>
              <a:rPr lang="es-ES" dirty="0" smtClean="0"/>
              <a:t>el </a:t>
            </a:r>
            <a:r>
              <a:rPr lang="es-ES" dirty="0"/>
              <a:t>cual devora a uno de sus hijos por miedo a ser destronado. Esta obra alegórica vista desde un análisis psicológico apunta en dirección al miedo de las últimas etapas de la vida, por lo cual, “Saturno” intenta recuperar la juventud alimentándose de la de su </a:t>
            </a:r>
            <a:r>
              <a:rPr lang="es-ES" dirty="0" smtClean="0"/>
              <a:t>hijo. Una </a:t>
            </a:r>
            <a:r>
              <a:rPr lang="es-ES" dirty="0"/>
              <a:t>pintura en la que dominan los tonos oscuros  y que está dotada de una gran violencia, en la que el estado anímico del autor es el gran protagonista</a:t>
            </a:r>
            <a:r>
              <a:rPr lang="es-ES" dirty="0" smtClean="0"/>
              <a:t>.</a:t>
            </a:r>
            <a:r>
              <a:rPr lang="es-ES" dirty="0"/>
              <a:t> </a:t>
            </a:r>
            <a:r>
              <a:rPr lang="es-ES" dirty="0" smtClean="0"/>
              <a:t> Aparecen en la obra el dios Saturno y uno de sus hijos que está siendo devorado.</a:t>
            </a:r>
            <a:endParaRPr lang="es-ES" dirty="0"/>
          </a:p>
        </p:txBody>
      </p:sp>
    </p:spTree>
    <p:extLst>
      <p:ext uri="{BB962C8B-B14F-4D97-AF65-F5344CB8AC3E}">
        <p14:creationId xmlns:p14="http://schemas.microsoft.com/office/powerpoint/2010/main" val="16076500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548680"/>
            <a:ext cx="7024744" cy="1143000"/>
          </a:xfrm>
        </p:spPr>
        <p:txBody>
          <a:bodyPr/>
          <a:lstStyle/>
          <a:p>
            <a:r>
              <a:rPr lang="es-ES" dirty="0" smtClean="0"/>
              <a:t>El mito</a:t>
            </a:r>
            <a:endParaRPr lang="es-ES" dirty="0"/>
          </a:p>
        </p:txBody>
      </p:sp>
      <p:sp>
        <p:nvSpPr>
          <p:cNvPr id="3" name="2 Marcador de contenido"/>
          <p:cNvSpPr>
            <a:spLocks noGrp="1"/>
          </p:cNvSpPr>
          <p:nvPr>
            <p:ph idx="1"/>
          </p:nvPr>
        </p:nvSpPr>
        <p:spPr>
          <a:xfrm>
            <a:off x="971600" y="1844824"/>
            <a:ext cx="6777317" cy="3508977"/>
          </a:xfrm>
        </p:spPr>
        <p:txBody>
          <a:bodyPr>
            <a:noAutofit/>
          </a:bodyPr>
          <a:lstStyle/>
          <a:p>
            <a:r>
              <a:rPr lang="es-ES" sz="1400" dirty="0"/>
              <a:t>Saturno es representado como un anciano con larga y espesa barba blanca, con una hoz en la mano. Es el emblema del tiempo y lo simboliza como algo muy antiguo que todo lo destruye y acaba.</a:t>
            </a:r>
          </a:p>
          <a:p>
            <a:r>
              <a:rPr lang="es-ES" sz="1400" dirty="0"/>
              <a:t>Los griegos consideraban el cielo como el más antiguo de los </a:t>
            </a:r>
            <a:r>
              <a:rPr lang="es-ES" sz="1400" dirty="0" smtClean="0"/>
              <a:t>dioses. </a:t>
            </a:r>
            <a:r>
              <a:rPr lang="es-ES" sz="1400" dirty="0"/>
              <a:t>Del firmamento y de la diosa romana Tellus o antigua Cibeles o la Tierra, hubo dos hijos: Titán y Saturno, de los cuales el segundo es el menor.</a:t>
            </a:r>
          </a:p>
          <a:p>
            <a:r>
              <a:rPr lang="es-ES" sz="1400" dirty="0"/>
              <a:t>Saturno obtuvo de su hermano mayor Titán el favor de reinar en su lugar pero puso una condición: «Saturno no debía criar hijos». Se casó con Ops </a:t>
            </a:r>
            <a:r>
              <a:rPr lang="es-ES" sz="1400" dirty="0" smtClean="0"/>
              <a:t>(Rea), </a:t>
            </a:r>
            <a:r>
              <a:rPr lang="es-ES" sz="1400" dirty="0"/>
              <a:t>con quien tuvo varios hijos, pero por causa del pacto que había suscrito con su hermano decidía devorarlos. Ops, ocultó a Júpiter, a Neptuno y a </a:t>
            </a:r>
            <a:r>
              <a:rPr lang="es-ES" sz="1400" dirty="0" smtClean="0"/>
              <a:t>Plutón y </a:t>
            </a:r>
            <a:r>
              <a:rPr lang="es-ES" sz="1400" dirty="0"/>
              <a:t>los hizo criar en secreto mostrando solo a su hija Juno. Titán descubrió el engaño y le puso en una cárcel junto con su esposa. Una vez adulto, Júpiter hizo la guerra a su tío Titan derrotándolo y devolvió el imperio del cielo a su padre Saturno </a:t>
            </a:r>
            <a:r>
              <a:rPr lang="es-ES" sz="1400" i="1" dirty="0"/>
              <a:t>(el tiempo)</a:t>
            </a:r>
            <a:r>
              <a:rPr lang="es-ES" sz="1400" dirty="0"/>
              <a:t>. Saturno trató de matar a su hijo Júpiter, pero este le venció y se apoderó del imperio del cielo. Así la dinastía de Saturno y </a:t>
            </a:r>
            <a:r>
              <a:rPr lang="es-ES" sz="1400" dirty="0" smtClean="0"/>
              <a:t>Ops</a:t>
            </a:r>
            <a:r>
              <a:rPr lang="es-ES" sz="1400" dirty="0"/>
              <a:t> perduró en detrimento de la de Titán.</a:t>
            </a:r>
          </a:p>
          <a:p>
            <a:r>
              <a:rPr lang="es-ES" sz="1400" dirty="0"/>
              <a:t>El mito concluye con que Saturno quedó reducido a la condición de simple mortal, yendo a refugiarse al Lacio, donde puso orden entre los hombres y les dio leyes. Otra versión dice que fue bien recibido por Jano, rey del </a:t>
            </a:r>
            <a:r>
              <a:rPr lang="es-ES" sz="1400" dirty="0" smtClean="0"/>
              <a:t>Lacio.</a:t>
            </a:r>
            <a:endParaRPr lang="es-ES" sz="1400" dirty="0"/>
          </a:p>
          <a:p>
            <a:endParaRPr lang="es-ES" sz="1400" dirty="0"/>
          </a:p>
        </p:txBody>
      </p:sp>
    </p:spTree>
    <p:extLst>
      <p:ext uri="{BB962C8B-B14F-4D97-AF65-F5344CB8AC3E}">
        <p14:creationId xmlns:p14="http://schemas.microsoft.com/office/powerpoint/2010/main" val="424566587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11</TotalTime>
  <Words>225</Words>
  <Application>Microsoft Office PowerPoint</Application>
  <PresentationFormat>Presentación en pantalla (4:3)</PresentationFormat>
  <Paragraphs>13</Paragraphs>
  <Slides>4</Slides>
  <Notes>0</Notes>
  <HiddenSlides>0</HiddenSlides>
  <MMClips>0</MMClips>
  <ScaleCrop>false</ScaleCrop>
  <HeadingPairs>
    <vt:vector size="4" baseType="variant">
      <vt:variant>
        <vt:lpstr>Tema</vt:lpstr>
      </vt:variant>
      <vt:variant>
        <vt:i4>1</vt:i4>
      </vt:variant>
      <vt:variant>
        <vt:lpstr>Títulos de diapositiva</vt:lpstr>
      </vt:variant>
      <vt:variant>
        <vt:i4>4</vt:i4>
      </vt:variant>
    </vt:vector>
  </HeadingPairs>
  <TitlesOfParts>
    <vt:vector size="5" baseType="lpstr">
      <vt:lpstr>Austin</vt:lpstr>
      <vt:lpstr>SATURNO DEVORANDO A UN HIJO</vt:lpstr>
      <vt:lpstr>DATOS</vt:lpstr>
      <vt:lpstr>Información</vt:lpstr>
      <vt:lpstr>El mito</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SATURNO DEVORANDO A UN HIJO</dc:title>
  <dc:creator>ANA</dc:creator>
  <cp:lastModifiedBy>ANA</cp:lastModifiedBy>
  <cp:revision>2</cp:revision>
  <dcterms:created xsi:type="dcterms:W3CDTF">2015-06-22T07:24:20Z</dcterms:created>
  <dcterms:modified xsi:type="dcterms:W3CDTF">2015-06-22T07:36:00Z</dcterms:modified>
</cp:coreProperties>
</file>