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2" r:id="rId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579097-090B-4992-9E8C-435D166DF55E}" type="datetimeFigureOut">
              <a:rPr lang="es-ES" smtClean="0"/>
              <a:pPr/>
              <a:t>10/03/2014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508969-01C2-48CE-8449-72D9A6D827DE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1828800"/>
          </a:xfrm>
        </p:spPr>
        <p:txBody>
          <a:bodyPr/>
          <a:lstStyle/>
          <a:p>
            <a:r>
              <a:rPr lang="es-ES" dirty="0" smtClean="0"/>
              <a:t>Los gladiadores en la Antigua Roma.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02985" y="1340768"/>
            <a:ext cx="6192688" cy="404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54084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</a:t>
            </a:r>
            <a:r>
              <a:rPr lang="es-ES" i="1" dirty="0" smtClean="0"/>
              <a:t>samnitas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 smtClean="0"/>
              <a:t>Los gladiadores samnitas, deben su nombre</a:t>
            </a:r>
          </a:p>
          <a:p>
            <a:pPr marL="0" indent="0">
              <a:buNone/>
            </a:pPr>
            <a:r>
              <a:rPr lang="es-ES" sz="1800" dirty="0" smtClean="0"/>
              <a:t>al pueblo samnita, que habito la península </a:t>
            </a:r>
          </a:p>
          <a:p>
            <a:pPr marL="0" indent="0">
              <a:buNone/>
            </a:pPr>
            <a:r>
              <a:rPr lang="es-ES" sz="1800" dirty="0" smtClean="0"/>
              <a:t>itálica antes de la ocupación  románica., quienes</a:t>
            </a:r>
          </a:p>
          <a:p>
            <a:pPr marL="0" indent="0">
              <a:buNone/>
            </a:pPr>
            <a:r>
              <a:rPr lang="es-ES" sz="1800" dirty="0" smtClean="0"/>
              <a:t>tomaron las armas de este pueblo para los juegos.</a:t>
            </a:r>
          </a:p>
          <a:p>
            <a:pPr marL="0" indent="0">
              <a:buNone/>
            </a:pPr>
            <a:r>
              <a:rPr lang="es-ES" sz="1800" dirty="0" smtClean="0"/>
              <a:t>Los gladiadores samnitas solían tener:</a:t>
            </a:r>
          </a:p>
          <a:p>
            <a:pPr>
              <a:buFont typeface="Arial" charset="0"/>
              <a:buChar char="•"/>
            </a:pPr>
            <a:r>
              <a:rPr lang="es-ES" sz="1800" dirty="0" smtClean="0"/>
              <a:t>Un escudo grande y de forma oblonga.</a:t>
            </a:r>
          </a:p>
          <a:p>
            <a:pPr>
              <a:buFont typeface="Arial" charset="0"/>
              <a:buChar char="•"/>
            </a:pPr>
            <a:r>
              <a:rPr lang="es-ES" sz="1800" dirty="0" smtClean="0"/>
              <a:t>Un casco crestado.</a:t>
            </a:r>
          </a:p>
          <a:p>
            <a:pPr>
              <a:buFont typeface="Arial" charset="0"/>
              <a:buChar char="•"/>
            </a:pPr>
            <a:r>
              <a:rPr lang="es-ES" sz="1800" dirty="0" smtClean="0"/>
              <a:t>Una pechera etrusca.</a:t>
            </a:r>
          </a:p>
          <a:p>
            <a:pPr>
              <a:buFont typeface="Arial" charset="0"/>
              <a:buChar char="•"/>
            </a:pPr>
            <a:r>
              <a:rPr lang="es-ES" sz="1800" dirty="0" smtClean="0"/>
              <a:t>Un guantelete  en la mano derecha.</a:t>
            </a:r>
          </a:p>
          <a:p>
            <a:pPr>
              <a:buFont typeface="Arial" charset="0"/>
              <a:buChar char="•"/>
            </a:pPr>
            <a:r>
              <a:rPr lang="es-ES" sz="1800" dirty="0" smtClean="0"/>
              <a:t>Protección en la pierna izquierda.</a:t>
            </a:r>
          </a:p>
          <a:p>
            <a:pPr>
              <a:buFont typeface="Arial" charset="0"/>
              <a:buChar char="•"/>
            </a:pPr>
            <a:r>
              <a:rPr lang="es-ES" sz="1800" dirty="0" smtClean="0"/>
              <a:t>Su única arma era el </a:t>
            </a:r>
            <a:r>
              <a:rPr lang="es-ES" sz="1800" i="1" dirty="0" err="1" smtClean="0"/>
              <a:t>gladius</a:t>
            </a:r>
            <a:r>
              <a:rPr lang="es-ES" sz="1800" i="1" dirty="0" smtClean="0"/>
              <a:t>. </a:t>
            </a:r>
          </a:p>
          <a:p>
            <a:pPr>
              <a:buFont typeface="Arial" charset="0"/>
              <a:buChar char="•"/>
            </a:pPr>
            <a:endParaRPr lang="es-E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8027" y="1268760"/>
            <a:ext cx="364840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39413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</a:t>
            </a:r>
            <a:r>
              <a:rPr lang="es-ES" i="1" dirty="0" err="1" smtClean="0"/>
              <a:t>secutor</a:t>
            </a:r>
            <a:r>
              <a:rPr lang="es-ES" i="1" dirty="0" smtClean="0"/>
              <a:t>.</a:t>
            </a:r>
            <a:endParaRPr lang="es-ES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000" dirty="0">
                <a:solidFill>
                  <a:srgbClr val="262626"/>
                </a:solidFill>
                <a:latin typeface="Helvetica"/>
              </a:rPr>
              <a:t>Durante el </a:t>
            </a:r>
            <a:r>
              <a:rPr lang="es-ES" sz="2000" b="1" dirty="0">
                <a:solidFill>
                  <a:srgbClr val="262626"/>
                </a:solidFill>
                <a:latin typeface="Helvetica"/>
              </a:rPr>
              <a:t>Imperio</a:t>
            </a:r>
            <a:r>
              <a:rPr lang="es-ES" sz="2000" dirty="0">
                <a:solidFill>
                  <a:srgbClr val="262626"/>
                </a:solidFill>
                <a:latin typeface="Helvetica"/>
              </a:rPr>
              <a:t> fueron sustituidos </a:t>
            </a: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por</a:t>
            </a:r>
          </a:p>
          <a:p>
            <a:pPr marL="0" indent="0">
              <a:buNone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 </a:t>
            </a:r>
            <a:r>
              <a:rPr lang="es-ES" sz="2000" dirty="0">
                <a:solidFill>
                  <a:srgbClr val="262626"/>
                </a:solidFill>
                <a:latin typeface="Helvetica"/>
              </a:rPr>
              <a:t>luchadores más especializados, también </a:t>
            </a:r>
            <a:endParaRPr lang="es-ES" sz="2000" dirty="0" smtClean="0">
              <a:solidFill>
                <a:srgbClr val="262626"/>
              </a:solidFill>
              <a:latin typeface="Helvetica"/>
            </a:endParaRPr>
          </a:p>
          <a:p>
            <a:pPr marL="0" indent="0">
              <a:buNone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provistos </a:t>
            </a:r>
            <a:r>
              <a:rPr lang="es-ES" sz="2000" dirty="0">
                <a:solidFill>
                  <a:srgbClr val="262626"/>
                </a:solidFill>
                <a:latin typeface="Helvetica"/>
              </a:rPr>
              <a:t>de armas pesadas. Así aparece el </a:t>
            </a:r>
            <a:endParaRPr lang="es-ES" sz="2000" dirty="0" smtClean="0">
              <a:solidFill>
                <a:srgbClr val="262626"/>
              </a:solidFill>
              <a:latin typeface="Helvetica"/>
            </a:endParaRPr>
          </a:p>
          <a:p>
            <a:pPr marL="0" indent="0">
              <a:buNone/>
            </a:pPr>
            <a:r>
              <a:rPr lang="es-ES" sz="2000" b="1" dirty="0" err="1" smtClean="0">
                <a:solidFill>
                  <a:srgbClr val="262626"/>
                </a:solidFill>
                <a:latin typeface="Helvetica"/>
              </a:rPr>
              <a:t>Secutor</a:t>
            </a:r>
            <a:r>
              <a:rPr lang="es-ES" sz="2000" dirty="0">
                <a:solidFill>
                  <a:srgbClr val="262626"/>
                </a:solidFill>
                <a:latin typeface="Helvetica"/>
              </a:rPr>
              <a:t> o “perseguidor” que era una </a:t>
            </a:r>
            <a:endParaRPr lang="es-ES" sz="2000" dirty="0" smtClean="0">
              <a:solidFill>
                <a:srgbClr val="262626"/>
              </a:solidFill>
              <a:latin typeface="Helvetica"/>
            </a:endParaRPr>
          </a:p>
          <a:p>
            <a:pPr marL="0" indent="0">
              <a:buNone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evolución </a:t>
            </a:r>
            <a:r>
              <a:rPr lang="es-ES" sz="2000" dirty="0">
                <a:solidFill>
                  <a:srgbClr val="262626"/>
                </a:solidFill>
                <a:latin typeface="Helvetica"/>
              </a:rPr>
              <a:t>del </a:t>
            </a: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Samnita.</a:t>
            </a:r>
          </a:p>
          <a:p>
            <a:pPr marL="0" indent="0">
              <a:buNone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Llevaban:</a:t>
            </a:r>
          </a:p>
          <a:p>
            <a:pPr>
              <a:buFont typeface="Arial" charset="0"/>
              <a:buChar char="•"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Casco con visera.</a:t>
            </a:r>
          </a:p>
          <a:p>
            <a:pPr>
              <a:buFont typeface="Arial" charset="0"/>
              <a:buChar char="•"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Espada corta</a:t>
            </a:r>
          </a:p>
          <a:p>
            <a:pPr>
              <a:buFont typeface="Arial" charset="0"/>
              <a:buChar char="•"/>
            </a:pPr>
            <a:r>
              <a:rPr lang="es-ES" sz="2000" dirty="0" smtClean="0">
                <a:solidFill>
                  <a:srgbClr val="262626"/>
                </a:solidFill>
                <a:latin typeface="Helvetica"/>
              </a:rPr>
              <a:t>Escudo. </a:t>
            </a:r>
            <a:endParaRPr lang="es-E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9" y="836080"/>
            <a:ext cx="2997956" cy="587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2560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</a:t>
            </a:r>
            <a:r>
              <a:rPr lang="es-ES" i="1" dirty="0" err="1" smtClean="0"/>
              <a:t>Hoplomachus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>
                <a:solidFill>
                  <a:srgbClr val="262626"/>
                </a:solidFill>
                <a:latin typeface="Helvetica"/>
              </a:rPr>
              <a:t>Otro tipo de gladiador fue el </a:t>
            </a:r>
            <a:endParaRPr lang="es-ES" sz="2400" dirty="0" smtClean="0">
              <a:solidFill>
                <a:srgbClr val="262626"/>
              </a:solidFill>
              <a:latin typeface="Helvetica"/>
            </a:endParaRPr>
          </a:p>
          <a:p>
            <a:pPr marL="0" indent="0">
              <a:buNone/>
            </a:pPr>
            <a:r>
              <a:rPr lang="es-ES" sz="2400" b="1" dirty="0" err="1" smtClean="0">
                <a:solidFill>
                  <a:srgbClr val="262626"/>
                </a:solidFill>
                <a:latin typeface="Helvetica"/>
              </a:rPr>
              <a:t>Hoplomachus</a:t>
            </a:r>
            <a:r>
              <a:rPr lang="es-ES" sz="2400" dirty="0">
                <a:solidFill>
                  <a:srgbClr val="262626"/>
                </a:solidFill>
                <a:latin typeface="Helvetica"/>
              </a:rPr>
              <a:t> llamado así </a:t>
            </a: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por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 </a:t>
            </a:r>
            <a:r>
              <a:rPr lang="es-ES" sz="2400" dirty="0">
                <a:solidFill>
                  <a:srgbClr val="262626"/>
                </a:solidFill>
                <a:latin typeface="Helvetica"/>
              </a:rPr>
              <a:t>su gran escudo. Además de con </a:t>
            </a:r>
            <a:endParaRPr lang="es-ES" sz="2400" dirty="0" smtClean="0">
              <a:solidFill>
                <a:srgbClr val="262626"/>
              </a:solidFill>
              <a:latin typeface="Helvetica"/>
            </a:endParaRPr>
          </a:p>
          <a:p>
            <a:pPr marL="0" indent="0">
              <a:buNone/>
            </a:pP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éste </a:t>
            </a:r>
            <a:r>
              <a:rPr lang="es-ES" sz="2400" dirty="0">
                <a:solidFill>
                  <a:srgbClr val="262626"/>
                </a:solidFill>
                <a:latin typeface="Helvetica"/>
              </a:rPr>
              <a:t>se protegía con coraza </a:t>
            </a:r>
            <a:endParaRPr lang="es-ES" sz="2400" dirty="0" smtClean="0">
              <a:solidFill>
                <a:srgbClr val="262626"/>
              </a:solidFill>
              <a:latin typeface="Helvetica"/>
            </a:endParaRPr>
          </a:p>
          <a:p>
            <a:pPr marL="0" indent="0">
              <a:buNone/>
            </a:pP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pectoral</a:t>
            </a:r>
            <a:r>
              <a:rPr lang="es-ES" sz="2400" dirty="0">
                <a:solidFill>
                  <a:srgbClr val="262626"/>
                </a:solidFill>
                <a:latin typeface="Helvetica"/>
              </a:rPr>
              <a:t>, casco con visera </a:t>
            </a: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y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 cimera y </a:t>
            </a:r>
            <a:r>
              <a:rPr lang="es-ES" sz="2400" dirty="0">
                <a:solidFill>
                  <a:srgbClr val="262626"/>
                </a:solidFill>
                <a:latin typeface="Helvetica"/>
              </a:rPr>
              <a:t>correas de </a:t>
            </a: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cuero en pierna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rgbClr val="262626"/>
                </a:solidFill>
                <a:latin typeface="Helvetica"/>
              </a:rPr>
              <a:t> </a:t>
            </a:r>
            <a:r>
              <a:rPr lang="es-ES" sz="2400" dirty="0">
                <a:solidFill>
                  <a:srgbClr val="262626"/>
                </a:solidFill>
                <a:latin typeface="Helvetica"/>
              </a:rPr>
              <a:t>izquierda, muñecas, rodilla y tobillo derecho.</a:t>
            </a:r>
            <a:endParaRPr lang="es-E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3679" y="620688"/>
            <a:ext cx="3626346" cy="362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80681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</a:t>
            </a:r>
            <a:r>
              <a:rPr lang="es-ES" i="1" dirty="0" smtClean="0"/>
              <a:t>Murillo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dirty="0" smtClean="0"/>
              <a:t>Recibía este nombre porque su </a:t>
            </a:r>
          </a:p>
          <a:p>
            <a:pPr marL="0" indent="0">
              <a:buNone/>
            </a:pPr>
            <a:r>
              <a:rPr lang="es-ES" sz="2800" dirty="0"/>
              <a:t>c</a:t>
            </a:r>
            <a:r>
              <a:rPr lang="es-ES" sz="2800" dirty="0" smtClean="0"/>
              <a:t>asco representaba un pez marino </a:t>
            </a:r>
          </a:p>
          <a:p>
            <a:pPr marL="0" indent="0">
              <a:buNone/>
            </a:pPr>
            <a:r>
              <a:rPr lang="es-ES" sz="2800" dirty="0" smtClean="0"/>
              <a:t> de este nombre. llevaban:</a:t>
            </a:r>
          </a:p>
          <a:p>
            <a:pPr>
              <a:buFont typeface="Arial" charset="0"/>
              <a:buChar char="•"/>
            </a:pPr>
            <a:r>
              <a:rPr lang="es-ES" sz="2800" dirty="0" smtClean="0"/>
              <a:t>Escudo largo y rectangular para </a:t>
            </a:r>
          </a:p>
          <a:p>
            <a:pPr marL="0" indent="0">
              <a:buNone/>
            </a:pPr>
            <a:r>
              <a:rPr lang="es-ES" sz="2800" dirty="0"/>
              <a:t> </a:t>
            </a:r>
            <a:r>
              <a:rPr lang="es-ES" sz="2800" dirty="0" smtClean="0"/>
              <a:t>defenderse.</a:t>
            </a:r>
          </a:p>
          <a:p>
            <a:pPr>
              <a:buFont typeface="Arial" charset="0"/>
              <a:buChar char="•"/>
            </a:pPr>
            <a:r>
              <a:rPr lang="es-ES" sz="2800" dirty="0" smtClean="0"/>
              <a:t>Una espada corta con la que </a:t>
            </a:r>
          </a:p>
          <a:p>
            <a:pPr marL="0" indent="0">
              <a:buNone/>
            </a:pPr>
            <a:r>
              <a:rPr lang="es-ES" sz="2800" dirty="0"/>
              <a:t> </a:t>
            </a:r>
            <a:r>
              <a:rPr lang="es-ES" sz="2800" dirty="0" smtClean="0"/>
              <a:t>atacaba.</a:t>
            </a:r>
          </a:p>
          <a:p>
            <a:pPr>
              <a:buFont typeface="Arial" charset="0"/>
              <a:buChar char="•"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1919" y="1143384"/>
            <a:ext cx="3096344" cy="4691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39993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</a:t>
            </a:r>
            <a:r>
              <a:rPr lang="es-ES" dirty="0" err="1" smtClean="0"/>
              <a:t>thraex</a:t>
            </a:r>
            <a:r>
              <a:rPr lang="es-ES" dirty="0" smtClean="0"/>
              <a:t>.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Un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s-ES" sz="1600" b="1" dirty="0" err="1">
                <a:solidFill>
                  <a:srgbClr val="000000"/>
                </a:solidFill>
                <a:latin typeface="Arial"/>
              </a:rPr>
              <a:t>thraex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 o </a:t>
            </a:r>
            <a:r>
              <a:rPr lang="es-ES" sz="1600" b="1" dirty="0">
                <a:solidFill>
                  <a:srgbClr val="000000"/>
                </a:solidFill>
                <a:latin typeface="Arial"/>
              </a:rPr>
              <a:t>gladiador tracio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 era un tipo de </a:t>
            </a:r>
            <a:r>
              <a:rPr lang="es-ES" sz="1600" dirty="0" smtClean="0">
                <a:latin typeface="Arial"/>
              </a:rPr>
              <a:t>gladiado</a:t>
            </a:r>
            <a:r>
              <a:rPr lang="es-ES" sz="1600" dirty="0" smtClean="0">
                <a:solidFill>
                  <a:srgbClr val="0B0080"/>
                </a:solidFill>
                <a:latin typeface="Arial"/>
              </a:rPr>
              <a:t>r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 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de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la </a:t>
            </a:r>
            <a:r>
              <a:rPr lang="es-ES" sz="1600" dirty="0">
                <a:latin typeface="Arial"/>
              </a:rPr>
              <a:t>antigua Roma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, llamado así porque su </a:t>
            </a: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armamento</a:t>
            </a: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imitaba el de los </a:t>
            </a:r>
            <a:r>
              <a:rPr lang="es-ES" sz="1600" dirty="0" smtClean="0">
                <a:latin typeface="Arial"/>
              </a:rPr>
              <a:t>tracios</a:t>
            </a: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con un pequeño escudo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rectangular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llamado </a:t>
            </a:r>
            <a:r>
              <a:rPr lang="es-ES" sz="1600" i="1" dirty="0" err="1">
                <a:latin typeface="Arial"/>
              </a:rPr>
              <a:t>parmula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y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una espada muy corta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con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el filo ligeramente curvado llamada </a:t>
            </a:r>
            <a:r>
              <a:rPr lang="es-ES" sz="1600" i="1" dirty="0" err="1">
                <a:solidFill>
                  <a:srgbClr val="000000"/>
                </a:solidFill>
                <a:latin typeface="Arial"/>
              </a:rPr>
              <a:t>sica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cuya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finalidad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era principalmente atacar la espalda desprovista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de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armadura de su oponente. El resto de su armadura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estaba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compuesta por </a:t>
            </a:r>
            <a:r>
              <a:rPr lang="es-ES" sz="1600" dirty="0" smtClean="0">
                <a:latin typeface="Arial"/>
              </a:rPr>
              <a:t>grebas</a:t>
            </a: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, una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protección para </a:t>
            </a: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el</a:t>
            </a: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brazo y el hombro de la espada, un cinturón protector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sobre 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unas ropas de lino, y un casco con penacho, </a:t>
            </a:r>
            <a:endParaRPr lang="es-ES" sz="16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600" dirty="0" smtClean="0">
                <a:solidFill>
                  <a:srgbClr val="000000"/>
                </a:solidFill>
                <a:latin typeface="Arial"/>
              </a:rPr>
              <a:t>visor</a:t>
            </a:r>
            <a:r>
              <a:rPr lang="es-ES" sz="1600" dirty="0">
                <a:solidFill>
                  <a:srgbClr val="000000"/>
                </a:solidFill>
                <a:latin typeface="Arial"/>
              </a:rPr>
              <a:t>, y una cresta.</a:t>
            </a:r>
            <a:endParaRPr lang="es-E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95395"/>
            <a:ext cx="3145904" cy="48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3128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Los </a:t>
            </a:r>
            <a:r>
              <a:rPr lang="es-ES" i="1" dirty="0" err="1" smtClean="0"/>
              <a:t>retiarius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1800" dirty="0">
                <a:solidFill>
                  <a:srgbClr val="000000"/>
                </a:solidFill>
                <a:latin typeface="Arial"/>
              </a:rPr>
              <a:t>Un </a:t>
            </a:r>
            <a:r>
              <a:rPr lang="es-ES" sz="1800" b="1" dirty="0" smtClean="0">
                <a:solidFill>
                  <a:srgbClr val="000000"/>
                </a:solidFill>
                <a:latin typeface="Arial"/>
              </a:rPr>
              <a:t>reciario</a:t>
            </a: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, fue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 </a:t>
            </a:r>
            <a:r>
              <a:rPr lang="es-ES" sz="1800" dirty="0">
                <a:latin typeface="Arial"/>
              </a:rPr>
              <a:t>uno de los distintos tipos de </a:t>
            </a:r>
            <a:endParaRPr lang="es-ES" sz="1800" dirty="0" smtClean="0">
              <a:latin typeface="Arial"/>
            </a:endParaRPr>
          </a:p>
          <a:p>
            <a:pPr marL="0" indent="0">
              <a:buNone/>
            </a:pPr>
            <a:r>
              <a:rPr lang="es-ES" sz="1800" dirty="0" smtClean="0">
                <a:latin typeface="Arial"/>
              </a:rPr>
              <a:t>gladiadores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 de la </a:t>
            </a:r>
            <a:r>
              <a:rPr lang="es-ES" sz="1800" dirty="0">
                <a:latin typeface="Arial"/>
              </a:rPr>
              <a:t>antigua Roma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 que </a:t>
            </a:r>
            <a:endParaRPr lang="es-ES" sz="18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combatían 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con un equipamiento parecido al </a:t>
            </a:r>
            <a:endParaRPr lang="es-ES" sz="18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utilizado 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por los </a:t>
            </a: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pescadores: </a:t>
            </a:r>
          </a:p>
          <a:p>
            <a:r>
              <a:rPr lang="es-ES" sz="1800" dirty="0" smtClean="0">
                <a:solidFill>
                  <a:srgbClr val="000000"/>
                </a:solidFill>
                <a:latin typeface="Arial"/>
              </a:rPr>
              <a:t> Una red lastrada</a:t>
            </a:r>
          </a:p>
          <a:p>
            <a:r>
              <a:rPr lang="es-ES" sz="1800" dirty="0" smtClean="0">
                <a:solidFill>
                  <a:srgbClr val="000000"/>
                </a:solidFill>
                <a:latin typeface="Arial"/>
              </a:rPr>
              <a:t>Un tridente</a:t>
            </a:r>
          </a:p>
          <a:p>
            <a:r>
              <a:rPr lang="es-ES" sz="1800" dirty="0" smtClean="0">
                <a:solidFill>
                  <a:srgbClr val="000000"/>
                </a:solidFill>
                <a:latin typeface="Arial"/>
              </a:rPr>
              <a:t>Una daga. </a:t>
            </a:r>
          </a:p>
          <a:p>
            <a:pPr marL="0" indent="0">
              <a:buNone/>
            </a:pP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Luchaba 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con un armamento ligero, </a:t>
            </a:r>
            <a:endParaRPr lang="es-ES" sz="18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protegiéndose 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con un brazalete llamado </a:t>
            </a:r>
            <a:r>
              <a:rPr lang="es-ES" sz="1800" i="1" dirty="0" smtClean="0">
                <a:solidFill>
                  <a:srgbClr val="000000"/>
                </a:solidFill>
                <a:latin typeface="Arial"/>
              </a:rPr>
              <a:t>lorica</a:t>
            </a:r>
          </a:p>
          <a:p>
            <a:pPr marL="0" indent="0">
              <a:buNone/>
            </a:pPr>
            <a:r>
              <a:rPr lang="es-ES" sz="1800" i="1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s-ES" sz="1800" i="1" dirty="0" err="1">
                <a:solidFill>
                  <a:srgbClr val="000000"/>
                </a:solidFill>
                <a:latin typeface="Arial"/>
              </a:rPr>
              <a:t>manica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 y un protector del hombro que recibía </a:t>
            </a:r>
            <a:endParaRPr lang="es-ES" sz="1800" dirty="0" smtClean="0">
              <a:solidFill>
                <a:srgbClr val="000000"/>
              </a:solidFill>
              <a:latin typeface="Arial"/>
            </a:endParaRPr>
          </a:p>
          <a:p>
            <a:pPr marL="0" indent="0">
              <a:buNone/>
            </a:pPr>
            <a:r>
              <a:rPr lang="es-ES" sz="1800" dirty="0" smtClean="0">
                <a:solidFill>
                  <a:srgbClr val="000000"/>
                </a:solidFill>
                <a:latin typeface="Arial"/>
              </a:rPr>
              <a:t>el 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nombre de </a:t>
            </a:r>
            <a:r>
              <a:rPr lang="es-ES" sz="1800" i="1" dirty="0" err="1">
                <a:solidFill>
                  <a:srgbClr val="000000"/>
                </a:solidFill>
                <a:latin typeface="Arial"/>
              </a:rPr>
              <a:t>galerus</a:t>
            </a:r>
            <a:r>
              <a:rPr lang="es-ES" sz="1800" dirty="0">
                <a:solidFill>
                  <a:srgbClr val="000000"/>
                </a:solidFill>
                <a:latin typeface="Arial"/>
              </a:rPr>
              <a:t> o </a:t>
            </a:r>
            <a:r>
              <a:rPr lang="es-ES" sz="1800" i="1" dirty="0" err="1" smtClean="0">
                <a:solidFill>
                  <a:srgbClr val="000000"/>
                </a:solidFill>
                <a:latin typeface="Arial"/>
              </a:rPr>
              <a:t>spongia</a:t>
            </a:r>
            <a:r>
              <a:rPr lang="es-ES" sz="1800" i="1" dirty="0" smtClean="0">
                <a:solidFill>
                  <a:srgbClr val="000000"/>
                </a:solidFill>
                <a:latin typeface="Arial"/>
              </a:rPr>
              <a:t>.</a:t>
            </a:r>
            <a:endParaRPr lang="es-ES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510934" cy="488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14992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144</Words>
  <Application>Microsoft Office PowerPoint</Application>
  <PresentationFormat>Presentación en pantalla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Viajes</vt:lpstr>
      <vt:lpstr>Los gladiadores en la Antigua Roma.</vt:lpstr>
      <vt:lpstr>Los samnitas. </vt:lpstr>
      <vt:lpstr>Los secutor.</vt:lpstr>
      <vt:lpstr>El Hoplomachus.</vt:lpstr>
      <vt:lpstr>El Murillo.</vt:lpstr>
      <vt:lpstr>Los thraex. </vt:lpstr>
      <vt:lpstr>Los retiarius.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gladiadores mas antiguos de la historia.</dc:title>
  <dc:creator>miguel</dc:creator>
  <cp:lastModifiedBy>AULAS</cp:lastModifiedBy>
  <cp:revision>7</cp:revision>
  <dcterms:created xsi:type="dcterms:W3CDTF">2014-01-11T13:14:00Z</dcterms:created>
  <dcterms:modified xsi:type="dcterms:W3CDTF">2014-03-10T11:20:42Z</dcterms:modified>
</cp:coreProperties>
</file>