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60311F-6CC9-46E2-BC14-F5AEC8FEE2E8}" type="datetimeFigureOut">
              <a:rPr lang="es-ES" smtClean="0"/>
              <a:t>14/11/2013</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CB8872-1556-4A23-A966-9272ECE41385}" type="slidenum">
              <a:rPr lang="es-ES" smtClean="0"/>
              <a:t>‹Nº›</a:t>
            </a:fld>
            <a:endParaRPr lang="es-ES"/>
          </a:p>
        </p:txBody>
      </p:sp>
    </p:spTree>
    <p:extLst>
      <p:ext uri="{BB962C8B-B14F-4D97-AF65-F5344CB8AC3E}">
        <p14:creationId xmlns:p14="http://schemas.microsoft.com/office/powerpoint/2010/main" val="1015778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33CB8872-1556-4A23-A966-9272ECE41385}" type="slidenum">
              <a:rPr lang="es-ES" smtClean="0"/>
              <a:t>13</a:t>
            </a:fld>
            <a:endParaRPr lang="es-ES"/>
          </a:p>
        </p:txBody>
      </p:sp>
    </p:spTree>
    <p:extLst>
      <p:ext uri="{BB962C8B-B14F-4D97-AF65-F5344CB8AC3E}">
        <p14:creationId xmlns:p14="http://schemas.microsoft.com/office/powerpoint/2010/main" val="3015905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0DE33C11-5FC7-49EB-8C7D-D8680839906B}" type="datetimeFigureOut">
              <a:rPr lang="es-ES" smtClean="0"/>
              <a:t>14/11/2013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DE33C11-5FC7-49EB-8C7D-D8680839906B}" type="datetimeFigureOut">
              <a:rPr lang="es-ES" smtClean="0"/>
              <a:t>14/11/2013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DE33C11-5FC7-49EB-8C7D-D8680839906B}" type="datetimeFigureOut">
              <a:rPr lang="es-ES" smtClean="0"/>
              <a:t>14/11/2013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0DE33C11-5FC7-49EB-8C7D-D8680839906B}" type="datetimeFigureOut">
              <a:rPr lang="es-ES" smtClean="0"/>
              <a:t>14/11/2013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DE33C11-5FC7-49EB-8C7D-D8680839906B}" type="datetimeFigureOut">
              <a:rPr lang="es-ES" smtClean="0"/>
              <a:t>14/11/2013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0DE33C11-5FC7-49EB-8C7D-D8680839906B}" type="datetimeFigureOut">
              <a:rPr lang="es-ES" smtClean="0"/>
              <a:t>14/11/2013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0DE33C11-5FC7-49EB-8C7D-D8680839906B}" type="datetimeFigureOut">
              <a:rPr lang="es-ES" smtClean="0"/>
              <a:t>14/11/2013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0DE33C11-5FC7-49EB-8C7D-D8680839906B}" type="datetimeFigureOut">
              <a:rPr lang="es-ES" smtClean="0"/>
              <a:t>14/11/2013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E33C11-5FC7-49EB-8C7D-D8680839906B}" type="datetimeFigureOut">
              <a:rPr lang="es-ES" smtClean="0"/>
              <a:t>14/11/2013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E33C11-5FC7-49EB-8C7D-D8680839906B}" type="datetimeFigureOut">
              <a:rPr lang="es-ES" smtClean="0"/>
              <a:t>14/11/2013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074365C-8696-4556-8CBE-4BCB19F81706}" type="slidenum">
              <a:rPr lang="es-ES" smtClean="0"/>
              <a:t>‹Nº›</a:t>
            </a:fld>
            <a:endParaRPr lang="es-E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es-ES" smtClean="0"/>
              <a:t>Haga clic para modificar el estilo de título del patrón</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DE33C11-5FC7-49EB-8C7D-D8680839906B}" type="datetimeFigureOut">
              <a:rPr lang="es-ES" smtClean="0"/>
              <a:t>14/11/2013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2074365C-8696-4556-8CBE-4BCB19F81706}" type="slidenum">
              <a:rPr lang="es-ES" smtClean="0"/>
              <a:t>‹Nº›</a:t>
            </a:fld>
            <a:endParaRPr lang="es-ES"/>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es-ES" smtClean="0"/>
              <a:t>Haga clic en el icono para agregar una imagen</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0DE33C11-5FC7-49EB-8C7D-D8680839906B}" type="datetimeFigureOut">
              <a:rPr lang="es-ES" smtClean="0"/>
              <a:t>14/11/2013</a:t>
            </a:fld>
            <a:endParaRPr lang="es-E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2074365C-8696-4556-8CBE-4BCB19F81706}" type="slidenum">
              <a:rPr lang="es-ES" smtClean="0"/>
              <a:t>‹Nº›</a:t>
            </a:fld>
            <a:endParaRPr lang="es-ES"/>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15616" y="548680"/>
            <a:ext cx="7117180" cy="3024336"/>
          </a:xfrm>
        </p:spPr>
        <p:txBody>
          <a:bodyPr/>
          <a:lstStyle/>
          <a:p>
            <a:r>
              <a:rPr lang="es-ES" sz="6000" dirty="0" smtClean="0"/>
              <a:t>La huella romana en la región de Murcia</a:t>
            </a:r>
            <a:endParaRPr lang="es-ES" sz="6000" dirty="0"/>
          </a:p>
        </p:txBody>
      </p:sp>
      <p:pic>
        <p:nvPicPr>
          <p:cNvPr id="3" name="2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4697" y="2852936"/>
            <a:ext cx="3342481" cy="3541803"/>
          </a:xfrm>
          <a:prstGeom prst="rect">
            <a:avLst/>
          </a:prstGeom>
        </p:spPr>
      </p:pic>
    </p:spTree>
    <p:extLst>
      <p:ext uri="{BB962C8B-B14F-4D97-AF65-F5344CB8AC3E}">
        <p14:creationId xmlns:p14="http://schemas.microsoft.com/office/powerpoint/2010/main" val="39282834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La calzada romana de </a:t>
            </a:r>
            <a:r>
              <a:rPr lang="es-ES" dirty="0" err="1" smtClean="0"/>
              <a:t>portman</a:t>
            </a: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15616" y="1916832"/>
            <a:ext cx="6408712" cy="3888432"/>
          </a:xfrm>
        </p:spPr>
      </p:pic>
    </p:spTree>
    <p:extLst>
      <p:ext uri="{BB962C8B-B14F-4D97-AF65-F5344CB8AC3E}">
        <p14:creationId xmlns:p14="http://schemas.microsoft.com/office/powerpoint/2010/main" val="3783391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Factoría de salazones del puerto de mazarrón</a:t>
            </a:r>
            <a:endParaRPr lang="es-ES" dirty="0"/>
          </a:p>
        </p:txBody>
      </p:sp>
      <p:sp>
        <p:nvSpPr>
          <p:cNvPr id="3" name="2 Marcador de contenido"/>
          <p:cNvSpPr>
            <a:spLocks noGrp="1"/>
          </p:cNvSpPr>
          <p:nvPr>
            <p:ph idx="1"/>
          </p:nvPr>
        </p:nvSpPr>
        <p:spPr/>
        <p:txBody>
          <a:bodyPr>
            <a:normAutofit fontScale="92500" lnSpcReduction="20000"/>
          </a:bodyPr>
          <a:lstStyle/>
          <a:p>
            <a:r>
              <a:rPr lang="es-ES" dirty="0"/>
              <a:t>El Puerto de Mazarrón fue durante la Antigüedad uno de los puertos más dinámicos del litoral del sudeste peninsular.  Aunque su puerto recibía importaciones de todas las partes del Imperio, la principal actividad fue la minería (en los primeros momentos de la dominación romana) y sobre todo la industria pesquera, concretamente durante los siglos IV-V que coincide con el período de esplendor de este centro portuario. Estos dos productos, metales y salazones, fueron el pilar de las exportaciones marítimas desde Puerto de Mazarrón y las que sustentaron el desarrollo económico de este fondeadero marítimo  en época republicana y sobre todo durante los últimos siglos de la dominación romana. Fue en esta época cuando el Puerto alcanzó  su máximo desarrollo, gracias a la importancia de las actividades pesqueras cuyo testimonio arqueológico más importante es la </a:t>
            </a:r>
            <a:r>
              <a:rPr lang="es-ES" dirty="0" smtClean="0"/>
              <a:t>espectacular</a:t>
            </a:r>
            <a:r>
              <a:rPr lang="es-ES" dirty="0"/>
              <a:t> </a:t>
            </a:r>
            <a:r>
              <a:rPr lang="es-ES" dirty="0" smtClean="0"/>
              <a:t>Factoría de salazones de </a:t>
            </a:r>
            <a:r>
              <a:rPr lang="es-ES" dirty="0"/>
              <a:t>la que parte de sus restos se han conservado en el Museo Arqueológico de Cartagena</a:t>
            </a:r>
            <a:endParaRPr lang="es-ES" dirty="0"/>
          </a:p>
        </p:txBody>
      </p:sp>
    </p:spTree>
    <p:extLst>
      <p:ext uri="{BB962C8B-B14F-4D97-AF65-F5344CB8AC3E}">
        <p14:creationId xmlns:p14="http://schemas.microsoft.com/office/powerpoint/2010/main" val="3890881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Balsa para almacenar sal</a:t>
            </a: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1772816"/>
            <a:ext cx="6014293" cy="4052888"/>
          </a:xfrm>
        </p:spPr>
      </p:pic>
    </p:spTree>
    <p:extLst>
      <p:ext uri="{BB962C8B-B14F-4D97-AF65-F5344CB8AC3E}">
        <p14:creationId xmlns:p14="http://schemas.microsoft.com/office/powerpoint/2010/main" val="37613595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260648"/>
            <a:ext cx="7125113" cy="924475"/>
          </a:xfrm>
        </p:spPr>
        <p:txBody>
          <a:bodyPr/>
          <a:lstStyle/>
          <a:p>
            <a:r>
              <a:rPr lang="es-ES" dirty="0" smtClean="0"/>
              <a:t>Conjunto arqueológico de la ermita de la encarnación</a:t>
            </a:r>
            <a:endParaRPr lang="es-ES" dirty="0"/>
          </a:p>
        </p:txBody>
      </p:sp>
      <p:sp>
        <p:nvSpPr>
          <p:cNvPr id="3" name="2 Marcador de contenido"/>
          <p:cNvSpPr>
            <a:spLocks noGrp="1"/>
          </p:cNvSpPr>
          <p:nvPr>
            <p:ph idx="1"/>
          </p:nvPr>
        </p:nvSpPr>
        <p:spPr>
          <a:xfrm>
            <a:off x="899592" y="764704"/>
            <a:ext cx="7125112" cy="4051437"/>
          </a:xfrm>
        </p:spPr>
        <p:txBody>
          <a:bodyPr/>
          <a:lstStyle/>
          <a:p>
            <a:r>
              <a:rPr lang="es-ES" dirty="0"/>
              <a:t>Cerca de Caravaca se encuentra el Conjunto Arqueológico de la ermita de la Encarnación en un paraje muy tranquilo y de gran belleza, muy cerca de uno de los principales yacimientos paleontológicos de la Región de Murcia: Cueva </a:t>
            </a:r>
            <a:r>
              <a:rPr lang="es-ES" dirty="0" smtClean="0"/>
              <a:t>negra. </a:t>
            </a:r>
            <a:r>
              <a:rPr lang="es-ES" dirty="0"/>
              <a:t/>
            </a:r>
            <a:br>
              <a:rPr lang="es-ES" dirty="0"/>
            </a:br>
            <a:r>
              <a:rPr lang="es-ES" dirty="0"/>
              <a:t>El conjunto arqueológico es uno de los más importantes de la Región de Murcia y está formado por un santuario de época </a:t>
            </a:r>
            <a:r>
              <a:rPr lang="es-ES" dirty="0" err="1"/>
              <a:t>tardorrepublicana</a:t>
            </a:r>
            <a:r>
              <a:rPr lang="es-ES" dirty="0"/>
              <a:t> (s. I a.C.), construido sobre un </a:t>
            </a:r>
            <a:r>
              <a:rPr lang="es-ES" dirty="0" err="1"/>
              <a:t>tamplo</a:t>
            </a:r>
            <a:r>
              <a:rPr lang="es-ES" dirty="0"/>
              <a:t> anterior ibérico, y una extensa cantera de piedra.</a:t>
            </a:r>
            <a:endParaRPr lang="es-ES" dirty="0"/>
          </a:p>
        </p:txBody>
      </p:sp>
      <p:pic>
        <p:nvPicPr>
          <p:cNvPr id="4" name="3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23928" y="4077072"/>
            <a:ext cx="3672408" cy="2476280"/>
          </a:xfrm>
          <a:prstGeom prst="rect">
            <a:avLst/>
          </a:prstGeom>
        </p:spPr>
      </p:pic>
    </p:spTree>
    <p:extLst>
      <p:ext uri="{BB962C8B-B14F-4D97-AF65-F5344CB8AC3E}">
        <p14:creationId xmlns:p14="http://schemas.microsoft.com/office/powerpoint/2010/main" val="474336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404664"/>
            <a:ext cx="7125113" cy="924475"/>
          </a:xfrm>
        </p:spPr>
        <p:txBody>
          <a:bodyPr/>
          <a:lstStyle/>
          <a:p>
            <a:r>
              <a:rPr lang="es-ES" dirty="0" smtClean="0"/>
              <a:t>La ciudad perdida de </a:t>
            </a:r>
            <a:r>
              <a:rPr lang="es-ES" dirty="0" err="1" smtClean="0"/>
              <a:t>Begastri</a:t>
            </a:r>
            <a:endParaRPr lang="es-ES" dirty="0"/>
          </a:p>
        </p:txBody>
      </p:sp>
      <p:sp>
        <p:nvSpPr>
          <p:cNvPr id="3" name="2 Marcador de contenido"/>
          <p:cNvSpPr>
            <a:spLocks noGrp="1"/>
          </p:cNvSpPr>
          <p:nvPr>
            <p:ph idx="1"/>
          </p:nvPr>
        </p:nvSpPr>
        <p:spPr>
          <a:xfrm>
            <a:off x="899592" y="692696"/>
            <a:ext cx="7125112" cy="4051437"/>
          </a:xfrm>
        </p:spPr>
        <p:txBody>
          <a:bodyPr/>
          <a:lstStyle/>
          <a:p>
            <a:r>
              <a:rPr lang="es-ES" dirty="0"/>
              <a:t>Cerca de </a:t>
            </a:r>
            <a:r>
              <a:rPr lang="es-ES" dirty="0" err="1"/>
              <a:t>Cehegín</a:t>
            </a:r>
            <a:r>
              <a:rPr lang="es-ES" dirty="0"/>
              <a:t>, uno de los pueblos más bonitos de la Región de Murcia, se encuentran los restos arqueológicos de </a:t>
            </a:r>
            <a:r>
              <a:rPr lang="es-ES" dirty="0" err="1"/>
              <a:t>Begastri</a:t>
            </a:r>
            <a:r>
              <a:rPr lang="es-ES" dirty="0"/>
              <a:t>, una ciudad romana </a:t>
            </a:r>
            <a:r>
              <a:rPr lang="es-ES" dirty="0" err="1"/>
              <a:t>construída</a:t>
            </a:r>
            <a:r>
              <a:rPr lang="es-ES" dirty="0"/>
              <a:t> sobre un poblado íbero, que llegó a alcanzar un gran relieve por la gran cantidad de obras públicas y edificaciones de que disponía: una gran muralla que rodeaba la ciudad, un acueducto para el abastecimiento de agua, un foro, etc.</a:t>
            </a:r>
            <a:r>
              <a:rPr lang="es-ES" dirty="0"/>
              <a:t/>
            </a:r>
            <a:br>
              <a:rPr lang="es-ES" dirty="0"/>
            </a:br>
            <a:r>
              <a:rPr lang="es-ES" dirty="0"/>
              <a:t>El siguiente documental nos muestra cómo era esta importante ciudad en su momento de mayor esplendor:</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8024" y="4143375"/>
            <a:ext cx="3328764" cy="2496573"/>
          </a:xfrm>
          <a:prstGeom prst="rect">
            <a:avLst/>
          </a:prstGeom>
        </p:spPr>
      </p:pic>
    </p:spTree>
    <p:extLst>
      <p:ext uri="{BB962C8B-B14F-4D97-AF65-F5344CB8AC3E}">
        <p14:creationId xmlns:p14="http://schemas.microsoft.com/office/powerpoint/2010/main" val="3084523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Trabajo hecho por:</a:t>
            </a:r>
            <a:endParaRPr lang="es-ES" dirty="0"/>
          </a:p>
        </p:txBody>
      </p:sp>
      <p:sp>
        <p:nvSpPr>
          <p:cNvPr id="3" name="2 Marcador de contenido"/>
          <p:cNvSpPr>
            <a:spLocks noGrp="1"/>
          </p:cNvSpPr>
          <p:nvPr>
            <p:ph idx="1"/>
          </p:nvPr>
        </p:nvSpPr>
        <p:spPr>
          <a:xfrm>
            <a:off x="971600" y="0"/>
            <a:ext cx="7125112" cy="4051437"/>
          </a:xfrm>
        </p:spPr>
        <p:txBody>
          <a:bodyPr/>
          <a:lstStyle/>
          <a:p>
            <a:r>
              <a:rPr lang="es-ES" dirty="0" smtClean="0"/>
              <a:t>Paul Alexander Cordero Silva 4ºC</a:t>
            </a:r>
            <a:endParaRPr lang="es-ES" dirty="0"/>
          </a:p>
        </p:txBody>
      </p:sp>
    </p:spTree>
    <p:extLst>
      <p:ext uri="{BB962C8B-B14F-4D97-AF65-F5344CB8AC3E}">
        <p14:creationId xmlns:p14="http://schemas.microsoft.com/office/powerpoint/2010/main" val="2167196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Yacimiento de las Canteras, Cartagena</a:t>
            </a:r>
            <a:endParaRPr lang="es-ES" dirty="0"/>
          </a:p>
        </p:txBody>
      </p:sp>
      <p:sp>
        <p:nvSpPr>
          <p:cNvPr id="3" name="2 Marcador de contenido"/>
          <p:cNvSpPr>
            <a:spLocks noGrp="1"/>
          </p:cNvSpPr>
          <p:nvPr>
            <p:ph idx="1"/>
          </p:nvPr>
        </p:nvSpPr>
        <p:spPr/>
        <p:txBody>
          <a:bodyPr>
            <a:normAutofit fontScale="92500" lnSpcReduction="20000"/>
          </a:bodyPr>
          <a:lstStyle/>
          <a:p>
            <a:r>
              <a:rPr lang="es-ES" dirty="0"/>
              <a:t>El mármol fue uno de </a:t>
            </a:r>
            <a:r>
              <a:rPr lang="es-ES" dirty="0" smtClean="0"/>
              <a:t>los materiales ornamentales preferidos </a:t>
            </a:r>
            <a:r>
              <a:rPr lang="es-ES" dirty="0"/>
              <a:t>por los romanos para el embellecimiento de sus edificios. Gozaba ya de una gran tradición en la arquitectura y esculturas griegas ya desde el período arcaico: Plinio lo documenta en la fecha de las primeras olimpiadas, hacia </a:t>
            </a:r>
            <a:r>
              <a:rPr lang="es-ES" dirty="0" smtClean="0"/>
              <a:t>el año 775 </a:t>
            </a:r>
            <a:r>
              <a:rPr lang="es-ES" dirty="0" err="1" smtClean="0"/>
              <a:t>a.CLas</a:t>
            </a:r>
            <a:r>
              <a:rPr lang="es-ES" dirty="0" smtClean="0"/>
              <a:t> </a:t>
            </a:r>
            <a:r>
              <a:rPr lang="es-ES" dirty="0"/>
              <a:t>primeras construcciones en Roma en mármol griego es un </a:t>
            </a:r>
            <a:r>
              <a:rPr lang="es-ES" dirty="0" err="1"/>
              <a:t>aedes</a:t>
            </a:r>
            <a:r>
              <a:rPr lang="es-ES" dirty="0"/>
              <a:t> </a:t>
            </a:r>
            <a:r>
              <a:rPr lang="es-ES" dirty="0" err="1"/>
              <a:t>Iouis</a:t>
            </a:r>
            <a:r>
              <a:rPr lang="es-ES" dirty="0"/>
              <a:t> </a:t>
            </a:r>
            <a:r>
              <a:rPr lang="es-ES" dirty="0" err="1"/>
              <a:t>Statoris</a:t>
            </a:r>
            <a:r>
              <a:rPr lang="es-ES" dirty="0"/>
              <a:t> en el circo </a:t>
            </a:r>
            <a:r>
              <a:rPr lang="es-ES" dirty="0" err="1"/>
              <a:t>Flaminio</a:t>
            </a:r>
            <a:r>
              <a:rPr lang="es-ES" dirty="0"/>
              <a:t> y el templo circular del foro </a:t>
            </a:r>
            <a:r>
              <a:rPr lang="es-ES" dirty="0" err="1"/>
              <a:t>Boario</a:t>
            </a:r>
            <a:r>
              <a:rPr lang="es-ES" dirty="0"/>
              <a:t> en mármol pentélico. Ya durante </a:t>
            </a:r>
            <a:r>
              <a:rPr lang="es-ES" dirty="0" smtClean="0"/>
              <a:t>el siglo l </a:t>
            </a:r>
            <a:r>
              <a:rPr lang="es-ES" dirty="0" err="1" smtClean="0"/>
              <a:t>a.Csu</a:t>
            </a:r>
            <a:r>
              <a:rPr lang="es-ES" dirty="0" smtClean="0"/>
              <a:t> </a:t>
            </a:r>
            <a:r>
              <a:rPr lang="es-ES" dirty="0"/>
              <a:t>uso se extendió al ámbito privado, utilizándose ya mármoles de colores de </a:t>
            </a:r>
            <a:r>
              <a:rPr lang="es-ES" dirty="0" err="1"/>
              <a:t>Numidia</a:t>
            </a:r>
            <a:r>
              <a:rPr lang="es-ES" dirty="0"/>
              <a:t>, Eubea, </a:t>
            </a:r>
            <a:r>
              <a:rPr lang="es-ES" dirty="0" err="1"/>
              <a:t>Sciros</a:t>
            </a:r>
            <a:r>
              <a:rPr lang="es-ES" dirty="0"/>
              <a:t> ...etc. La extensión de su uso por las provincias ocasionó su explotación a gran escala en todo el Imperio, gestionada por el propio Estado. Desde Augusto las principales canteras estaban en manos de los emperadores y podían abastecer las necesidades imperiales; de hecho todas las construcciones patrocinadas por emperadores o sus familiares tuvieron en el mármol uno de los principales elementos constructivos y decorativos.</a:t>
            </a:r>
          </a:p>
        </p:txBody>
      </p:sp>
    </p:spTree>
    <p:extLst>
      <p:ext uri="{BB962C8B-B14F-4D97-AF65-F5344CB8AC3E}">
        <p14:creationId xmlns:p14="http://schemas.microsoft.com/office/powerpoint/2010/main" val="1671383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Canteras romanas en </a:t>
            </a:r>
            <a:r>
              <a:rPr lang="es-ES" dirty="0" err="1" smtClean="0"/>
              <a:t>cartagena</a:t>
            </a: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07704" y="2276872"/>
            <a:ext cx="4968552" cy="3726414"/>
          </a:xfrm>
        </p:spPr>
      </p:pic>
    </p:spTree>
    <p:extLst>
      <p:ext uri="{BB962C8B-B14F-4D97-AF65-F5344CB8AC3E}">
        <p14:creationId xmlns:p14="http://schemas.microsoft.com/office/powerpoint/2010/main" val="7978907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Yacimiento romano de la Quintilla</a:t>
            </a:r>
            <a:br>
              <a:rPr lang="es-ES" dirty="0"/>
            </a:br>
            <a:endParaRPr lang="es-ES" dirty="0"/>
          </a:p>
        </p:txBody>
      </p:sp>
      <p:sp>
        <p:nvSpPr>
          <p:cNvPr id="3" name="2 Marcador de contenido"/>
          <p:cNvSpPr>
            <a:spLocks noGrp="1"/>
          </p:cNvSpPr>
          <p:nvPr>
            <p:ph idx="1"/>
          </p:nvPr>
        </p:nvSpPr>
        <p:spPr>
          <a:xfrm>
            <a:off x="1009442" y="1340768"/>
            <a:ext cx="7234965" cy="4896543"/>
          </a:xfrm>
        </p:spPr>
        <p:txBody>
          <a:bodyPr>
            <a:normAutofit fontScale="92500" lnSpcReduction="20000"/>
          </a:bodyPr>
          <a:lstStyle/>
          <a:p>
            <a:r>
              <a:rPr lang="es-ES" dirty="0"/>
              <a:t>La villa romana de la </a:t>
            </a:r>
            <a:r>
              <a:rPr lang="es-ES" dirty="0" smtClean="0"/>
              <a:t>Quintilla</a:t>
            </a:r>
            <a:r>
              <a:rPr lang="es-ES" dirty="0"/>
              <a:t> </a:t>
            </a:r>
            <a:r>
              <a:rPr lang="es-ES" dirty="0" smtClean="0"/>
              <a:t>es </a:t>
            </a:r>
            <a:r>
              <a:rPr lang="es-ES" dirty="0"/>
              <a:t>uno de los establecimientos domésticos de época romana más importantes excavados en la Región de Murcia. En este yacimiento, aparte de documentarse un rico y completo programa ornamental (pintura mural y mosaicos), se ha atestiguado un uso prolongado en el tiempo,  ya que su ocupación se iniciaría en torno al siglo I d.C. y se prolongaría hasta época medieval islámica, cuando</a:t>
            </a:r>
            <a:r>
              <a:rPr lang="es-ES" b="1" dirty="0"/>
              <a:t> </a:t>
            </a:r>
            <a:r>
              <a:rPr lang="es-ES" dirty="0"/>
              <a:t>albergaría una población de carácter residual</a:t>
            </a:r>
            <a:r>
              <a:rPr lang="es-ES" dirty="0" smtClean="0"/>
              <a:t>. </a:t>
            </a:r>
          </a:p>
          <a:p>
            <a:r>
              <a:rPr lang="es-ES" dirty="0"/>
              <a:t/>
            </a:r>
            <a:br>
              <a:rPr lang="es-ES" dirty="0"/>
            </a:br>
            <a:r>
              <a:rPr lang="es-ES" dirty="0"/>
              <a:t>La Quintilla se localiza en el</a:t>
            </a:r>
            <a:r>
              <a:rPr lang="es-ES" b="1" dirty="0"/>
              <a:t> </a:t>
            </a:r>
            <a:r>
              <a:rPr lang="es-ES" dirty="0"/>
              <a:t>margen derecho </a:t>
            </a:r>
            <a:r>
              <a:rPr lang="es-ES" dirty="0" smtClean="0"/>
              <a:t>del rio </a:t>
            </a:r>
            <a:r>
              <a:rPr lang="es-ES" dirty="0" err="1" smtClean="0"/>
              <a:t>Guadalentin</a:t>
            </a:r>
            <a:r>
              <a:rPr lang="es-ES" dirty="0" smtClean="0"/>
              <a:t>, </a:t>
            </a:r>
            <a:r>
              <a:rPr lang="es-ES" dirty="0"/>
              <a:t>a escasos cuatro kilómetros de la ciudad de Lorca. La villa se construyó en un lugar privilegiado, no sólo por su situación estratégica, controlando amplios territorios aptos para el cultivo y en las cercanías de una importante vía de comunicación romana (</a:t>
            </a:r>
            <a:r>
              <a:rPr lang="es-ES" dirty="0" err="1"/>
              <a:t>via</a:t>
            </a:r>
            <a:r>
              <a:rPr lang="es-ES" dirty="0"/>
              <a:t> Augusta), sino porque además se erigió en una ladera </a:t>
            </a:r>
            <a:r>
              <a:rPr lang="es-ES" dirty="0" err="1"/>
              <a:t>aterrazada</a:t>
            </a:r>
            <a:r>
              <a:rPr lang="es-ES" dirty="0"/>
              <a:t> desde la cual los dueños de la villa debieron gozar de una vista privilegiada (en las proximidades del Cejo de los Enamorados), contando con la ventaja añadida de disponer de una fuente de agua natural a menos de un kilómetro</a:t>
            </a:r>
          </a:p>
        </p:txBody>
      </p:sp>
    </p:spTree>
    <p:extLst>
      <p:ext uri="{BB962C8B-B14F-4D97-AF65-F5344CB8AC3E}">
        <p14:creationId xmlns:p14="http://schemas.microsoft.com/office/powerpoint/2010/main" val="1087688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Patio central de la villa Romana de la Quintilla, Lorca.</a:t>
            </a: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2060848"/>
            <a:ext cx="6048672" cy="4184439"/>
          </a:xfrm>
        </p:spPr>
      </p:pic>
    </p:spTree>
    <p:extLst>
      <p:ext uri="{BB962C8B-B14F-4D97-AF65-F5344CB8AC3E}">
        <p14:creationId xmlns:p14="http://schemas.microsoft.com/office/powerpoint/2010/main" val="3722409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404664"/>
            <a:ext cx="7125113" cy="924475"/>
          </a:xfrm>
        </p:spPr>
        <p:txBody>
          <a:bodyPr/>
          <a:lstStyle/>
          <a:p>
            <a:r>
              <a:rPr lang="es-ES" dirty="0" smtClean="0"/>
              <a:t>Restos romanos en el Balneario de </a:t>
            </a:r>
            <a:r>
              <a:rPr lang="es-ES" dirty="0" err="1" smtClean="0"/>
              <a:t>Archena</a:t>
            </a:r>
            <a:endParaRPr lang="es-ES" dirty="0"/>
          </a:p>
        </p:txBody>
      </p:sp>
      <p:sp>
        <p:nvSpPr>
          <p:cNvPr id="3" name="2 Marcador de contenido"/>
          <p:cNvSpPr>
            <a:spLocks noGrp="1"/>
          </p:cNvSpPr>
          <p:nvPr>
            <p:ph idx="1"/>
          </p:nvPr>
        </p:nvSpPr>
        <p:spPr>
          <a:xfrm>
            <a:off x="971600" y="404664"/>
            <a:ext cx="7125112" cy="4051437"/>
          </a:xfrm>
        </p:spPr>
        <p:txBody>
          <a:bodyPr/>
          <a:lstStyle/>
          <a:p>
            <a:r>
              <a:rPr lang="es-ES" dirty="0"/>
              <a:t>Al realizar una </a:t>
            </a:r>
            <a:r>
              <a:rPr lang="es-ES" dirty="0" smtClean="0"/>
              <a:t>obras </a:t>
            </a:r>
            <a:r>
              <a:rPr lang="es-ES" dirty="0"/>
              <a:t>en </a:t>
            </a:r>
            <a:r>
              <a:rPr lang="es-ES" dirty="0" smtClean="0"/>
              <a:t>un </a:t>
            </a:r>
            <a:r>
              <a:rPr lang="es-ES" dirty="0"/>
              <a:t>aparcamiento, se han encontrado unos restos romanos en el Balneario de </a:t>
            </a:r>
            <a:r>
              <a:rPr lang="es-ES" dirty="0" err="1" smtClean="0"/>
              <a:t>Archena</a:t>
            </a:r>
            <a:r>
              <a:rPr lang="es-ES" dirty="0" smtClean="0"/>
              <a:t> : </a:t>
            </a:r>
            <a:r>
              <a:rPr lang="es-ES" dirty="0"/>
              <a:t>restos humanos, una tumba </a:t>
            </a:r>
            <a:r>
              <a:rPr lang="es-ES" dirty="0" err="1"/>
              <a:t>tardorromana</a:t>
            </a:r>
            <a:r>
              <a:rPr lang="es-ES" dirty="0"/>
              <a:t> </a:t>
            </a:r>
            <a:r>
              <a:rPr lang="es-ES" dirty="0" smtClean="0"/>
              <a:t>y </a:t>
            </a:r>
            <a:r>
              <a:rPr lang="es-ES" dirty="0"/>
              <a:t>una acequia islámica, además de diversos enseres y monedas de la época.</a:t>
            </a:r>
            <a:endParaRPr lang="es-ES" dirty="0"/>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3809" y="3367221"/>
            <a:ext cx="3024336" cy="2464668"/>
          </a:xfrm>
          <a:prstGeom prst="rect">
            <a:avLst/>
          </a:prstGeom>
        </p:spPr>
      </p:pic>
    </p:spTree>
    <p:extLst>
      <p:ext uri="{BB962C8B-B14F-4D97-AF65-F5344CB8AC3E}">
        <p14:creationId xmlns:p14="http://schemas.microsoft.com/office/powerpoint/2010/main" val="2146914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92696"/>
            <a:ext cx="7125113" cy="924475"/>
          </a:xfrm>
        </p:spPr>
        <p:txBody>
          <a:bodyPr/>
          <a:lstStyle/>
          <a:p>
            <a:r>
              <a:rPr lang="es-ES" dirty="0" smtClean="0"/>
              <a:t>El acueducto romano de </a:t>
            </a:r>
            <a:r>
              <a:rPr lang="es-ES" dirty="0" err="1" smtClean="0"/>
              <a:t>Cehegin</a:t>
            </a:r>
            <a:endParaRPr lang="es-ES" dirty="0"/>
          </a:p>
        </p:txBody>
      </p:sp>
      <p:sp>
        <p:nvSpPr>
          <p:cNvPr id="3" name="2 Marcador de contenido"/>
          <p:cNvSpPr>
            <a:spLocks noGrp="1"/>
          </p:cNvSpPr>
          <p:nvPr>
            <p:ph idx="1"/>
          </p:nvPr>
        </p:nvSpPr>
        <p:spPr>
          <a:xfrm>
            <a:off x="1043608" y="1412776"/>
            <a:ext cx="7125112" cy="4176464"/>
          </a:xfrm>
        </p:spPr>
        <p:txBody>
          <a:bodyPr/>
          <a:lstStyle/>
          <a:p>
            <a:r>
              <a:rPr lang="es-ES" dirty="0"/>
              <a:t>El acueducto romano de </a:t>
            </a:r>
            <a:r>
              <a:rPr lang="es-ES" dirty="0" err="1" smtClean="0"/>
              <a:t>Cehegín</a:t>
            </a:r>
            <a:r>
              <a:rPr lang="es-ES" dirty="0" smtClean="0"/>
              <a:t> , </a:t>
            </a:r>
            <a:r>
              <a:rPr lang="es-ES" dirty="0"/>
              <a:t>obra de época moderna, levantado con toda probabilidad sobre restos romanos, se encuentra en la rambla del Paraíso. Tiene, en su obra emergente, más de 35 metros de longitud por 15 de altura. La mayor parte de lo que se conserva es una construcción de época moderna que ha sufrido numerosas reparaciones; sin embargo, tanto la acequia que canaliza el agua como el propio acueducto debieron tener un origen romano, ya que en su base hay varios sillares trabajados, e incluso algunos caídos en la propia rambla, que parecen ser de factura romana.</a:t>
            </a:r>
            <a:endParaRPr lang="es-ES" dirty="0"/>
          </a:p>
        </p:txBody>
      </p:sp>
    </p:spTree>
    <p:extLst>
      <p:ext uri="{BB962C8B-B14F-4D97-AF65-F5344CB8AC3E}">
        <p14:creationId xmlns:p14="http://schemas.microsoft.com/office/powerpoint/2010/main" val="442601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Acueducto romano</a:t>
            </a:r>
            <a:endParaRPr lang="es-ES" dirty="0"/>
          </a:p>
        </p:txBody>
      </p:sp>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32334" y="1806575"/>
            <a:ext cx="6079332" cy="4052888"/>
          </a:xfrm>
        </p:spPr>
      </p:pic>
    </p:spTree>
    <p:extLst>
      <p:ext uri="{BB962C8B-B14F-4D97-AF65-F5344CB8AC3E}">
        <p14:creationId xmlns:p14="http://schemas.microsoft.com/office/powerpoint/2010/main" val="20499526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125113" cy="924475"/>
          </a:xfrm>
        </p:spPr>
        <p:txBody>
          <a:bodyPr/>
          <a:lstStyle/>
          <a:p>
            <a:r>
              <a:rPr lang="es-ES" dirty="0" smtClean="0"/>
              <a:t>La calzada romana de </a:t>
            </a:r>
            <a:r>
              <a:rPr lang="es-ES" dirty="0" err="1" smtClean="0"/>
              <a:t>portman</a:t>
            </a:r>
            <a:r>
              <a:rPr lang="es-ES" dirty="0" smtClean="0"/>
              <a:t>: Historia y senderismo</a:t>
            </a:r>
            <a:endParaRPr lang="es-ES" dirty="0"/>
          </a:p>
        </p:txBody>
      </p:sp>
      <p:sp>
        <p:nvSpPr>
          <p:cNvPr id="3" name="2 Marcador de contenido"/>
          <p:cNvSpPr>
            <a:spLocks noGrp="1"/>
          </p:cNvSpPr>
          <p:nvPr>
            <p:ph idx="1"/>
          </p:nvPr>
        </p:nvSpPr>
        <p:spPr>
          <a:xfrm>
            <a:off x="1043608" y="1268760"/>
            <a:ext cx="7125112" cy="4051437"/>
          </a:xfrm>
        </p:spPr>
        <p:txBody>
          <a:bodyPr/>
          <a:lstStyle/>
          <a:p>
            <a:pPr marL="0" indent="0">
              <a:buNone/>
            </a:pPr>
            <a:r>
              <a:rPr lang="es-ES" dirty="0"/>
              <a:t/>
            </a:r>
            <a:br>
              <a:rPr lang="es-ES" dirty="0"/>
            </a:br>
            <a:r>
              <a:rPr lang="es-ES" dirty="0"/>
              <a:t>Se trata de la Vía Augusta que comunicaba Cádiz con Roma y que servía para transportar los metales extraídos en las canteras de </a:t>
            </a:r>
            <a:r>
              <a:rPr lang="es-ES" dirty="0" err="1"/>
              <a:t>Carthago</a:t>
            </a:r>
            <a:r>
              <a:rPr lang="es-ES" dirty="0"/>
              <a:t> Nova.</a:t>
            </a:r>
            <a:r>
              <a:rPr lang="es-ES" dirty="0"/>
              <a:t/>
            </a:r>
            <a:br>
              <a:rPr lang="es-ES" dirty="0"/>
            </a:br>
            <a:r>
              <a:rPr lang="es-ES" dirty="0"/>
              <a:t>El atractivo de esta excursión reside no sólo en la posibilidad de contemplar un hallazgo arqueológico de gran importancia, sino que también nos va a permitir disfrutar de unas vistas impresionantes sobre la bahía de </a:t>
            </a:r>
            <a:r>
              <a:rPr lang="es-ES" dirty="0" err="1"/>
              <a:t>Portman</a:t>
            </a:r>
            <a:r>
              <a:rPr lang="es-ES" dirty="0"/>
              <a:t> y la posibilidad de visitar la batería de costa del Monte Cenizas, situada muy próxima de la calzada.</a:t>
            </a:r>
            <a:endParaRPr lang="es-ES" dirty="0"/>
          </a:p>
        </p:txBody>
      </p:sp>
    </p:spTree>
    <p:extLst>
      <p:ext uri="{BB962C8B-B14F-4D97-AF65-F5344CB8AC3E}">
        <p14:creationId xmlns:p14="http://schemas.microsoft.com/office/powerpoint/2010/main" val="257956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Verano">
  <a:themeElements>
    <a:clrScheme name="Verano">
      <a:dk1>
        <a:sysClr val="windowText" lastClr="000000"/>
      </a:dk1>
      <a:lt1>
        <a:sysClr val="window" lastClr="FFFFFF"/>
      </a:lt1>
      <a:dk2>
        <a:srgbClr val="E89117"/>
      </a:dk2>
      <a:lt2>
        <a:srgbClr val="FEDD78"/>
      </a:lt2>
      <a:accent1>
        <a:srgbClr val="A1B633"/>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Veran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ano">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Verano</Template>
  <TotalTime>39</TotalTime>
  <Words>391</Words>
  <Application>Microsoft Office PowerPoint</Application>
  <PresentationFormat>Presentación en pantalla (4:3)</PresentationFormat>
  <Paragraphs>26</Paragraphs>
  <Slides>15</Slides>
  <Notes>1</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Verano</vt:lpstr>
      <vt:lpstr>La huella romana en la región de Murcia</vt:lpstr>
      <vt:lpstr>Yacimiento de las Canteras, Cartagena</vt:lpstr>
      <vt:lpstr>Canteras romanas en cartagena</vt:lpstr>
      <vt:lpstr>Yacimiento romano de la Quintilla </vt:lpstr>
      <vt:lpstr>Patio central de la villa Romana de la Quintilla, Lorca.</vt:lpstr>
      <vt:lpstr>Restos romanos en el Balneario de Archena</vt:lpstr>
      <vt:lpstr>El acueducto romano de Cehegin</vt:lpstr>
      <vt:lpstr>Acueducto romano</vt:lpstr>
      <vt:lpstr>La calzada romana de portman: Historia y senderismo</vt:lpstr>
      <vt:lpstr>La calzada romana de portman</vt:lpstr>
      <vt:lpstr>Factoría de salazones del puerto de mazarrón</vt:lpstr>
      <vt:lpstr>Balsa para almacenar sal</vt:lpstr>
      <vt:lpstr>Conjunto arqueológico de la ermita de la encarnación</vt:lpstr>
      <vt:lpstr>La ciudad perdida de Begastri</vt:lpstr>
      <vt:lpstr>Trabajo hecho por:</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huella romana en la región de Murcia</dc:title>
  <dc:creator>Luffi</dc:creator>
  <cp:lastModifiedBy>Luffi</cp:lastModifiedBy>
  <cp:revision>5</cp:revision>
  <dcterms:created xsi:type="dcterms:W3CDTF">2013-11-13T16:21:50Z</dcterms:created>
  <dcterms:modified xsi:type="dcterms:W3CDTF">2013-11-14T15:48:30Z</dcterms:modified>
</cp:coreProperties>
</file>