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67988056-699B-484A-9981-B11879AE4497}" type="datetimeFigureOut">
              <a:rPr lang="es-ES" smtClean="0"/>
              <a:t>13/11/2013</a:t>
            </a:fld>
            <a:endParaRPr lang="es-E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E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7133752-A0FB-41BF-911A-8C38118A0E81}" type="slidenum">
              <a:rPr lang="es-ES" smtClean="0"/>
              <a:t>‹Nº›</a:t>
            </a:fld>
            <a:endParaRPr lang="es-E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7988056-699B-484A-9981-B11879AE4497}" type="datetimeFigureOut">
              <a:rPr lang="es-ES" smtClean="0"/>
              <a:t>13/11/2013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87133752-A0FB-41BF-911A-8C38118A0E81}" type="slidenum">
              <a:rPr lang="es-ES" smtClean="0"/>
              <a:t>‹Nº›</a:t>
            </a:fld>
            <a:endParaRPr lang="es-E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7988056-699B-484A-9981-B11879AE4497}" type="datetimeFigureOut">
              <a:rPr lang="es-ES" smtClean="0"/>
              <a:t>13/11/2013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87133752-A0FB-41BF-911A-8C38118A0E81}" type="slidenum">
              <a:rPr lang="es-ES" smtClean="0"/>
              <a:t>‹Nº›</a:t>
            </a:fld>
            <a:endParaRPr lang="es-E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7988056-699B-484A-9981-B11879AE4497}" type="datetimeFigureOut">
              <a:rPr lang="es-ES" smtClean="0"/>
              <a:t>13/11/2013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87133752-A0FB-41BF-911A-8C38118A0E81}" type="slidenum">
              <a:rPr lang="es-ES" smtClean="0"/>
              <a:t>‹Nº›</a:t>
            </a:fld>
            <a:endParaRPr lang="es-ES"/>
          </a:p>
        </p:txBody>
      </p:sp>
      <p:sp>
        <p:nvSpPr>
          <p:cNvPr id="11" name="Title 10"/>
          <p:cNvSpPr>
            <a:spLocks noGrp="1"/>
          </p:cNvSpPr>
          <p:nvPr>
            <p:ph type="title"/>
          </p:nvPr>
        </p:nvSpPr>
        <p:spPr/>
        <p:txBody>
          <a:bodyPr/>
          <a:lstStyle/>
          <a:p>
            <a:r>
              <a:rPr lang="es-ES" smtClean="0"/>
              <a:t>Haga clic para modificar el estilo de título del patrón</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67988056-699B-484A-9981-B11879AE4497}" type="datetimeFigureOut">
              <a:rPr lang="es-ES" smtClean="0"/>
              <a:t>13/11/2013</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87133752-A0FB-41BF-911A-8C38118A0E81}"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7988056-699B-484A-9981-B11879AE4497}" type="datetimeFigureOut">
              <a:rPr lang="es-ES" smtClean="0"/>
              <a:t>13/11/2013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87133752-A0FB-41BF-911A-8C38118A0E81}" type="slidenum">
              <a:rPr lang="es-ES" smtClean="0"/>
              <a:t>‹Nº›</a:t>
            </a:fld>
            <a:endParaRPr lang="es-ES"/>
          </a:p>
        </p:txBody>
      </p:sp>
      <p:sp>
        <p:nvSpPr>
          <p:cNvPr id="12" name="Title 11"/>
          <p:cNvSpPr>
            <a:spLocks noGrp="1"/>
          </p:cNvSpPr>
          <p:nvPr>
            <p:ph type="title"/>
          </p:nvPr>
        </p:nvSpPr>
        <p:spPr/>
        <p:txBody>
          <a:bodyPr/>
          <a:lstStyle>
            <a:lvl1pPr>
              <a:defRPr>
                <a:solidFill>
                  <a:schemeClr val="tx2"/>
                </a:solidFill>
              </a:defRPr>
            </a:lvl1pPr>
          </a:lstStyle>
          <a:p>
            <a:r>
              <a:rPr lang="es-ES" smtClean="0"/>
              <a:t>Haga clic para modificar el estilo de título del patrón</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7988056-699B-484A-9981-B11879AE4497}" type="datetimeFigureOut">
              <a:rPr lang="es-ES" smtClean="0"/>
              <a:t>13/11/2013</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87133752-A0FB-41BF-911A-8C38118A0E81}" type="slidenum">
              <a:rPr lang="es-ES" smtClean="0"/>
              <a:t>‹Nº›</a:t>
            </a:fld>
            <a:endParaRPr lang="es-E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7988056-699B-484A-9981-B11879AE4497}" type="datetimeFigureOut">
              <a:rPr lang="es-ES" smtClean="0"/>
              <a:t>13/11/2013</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87133752-A0FB-41BF-911A-8C38118A0E81}" type="slidenum">
              <a:rPr lang="es-ES" smtClean="0"/>
              <a:t>‹Nº›</a:t>
            </a:fld>
            <a:endParaRPr lang="es-E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988056-699B-484A-9981-B11879AE4497}" type="datetimeFigureOut">
              <a:rPr lang="es-ES" smtClean="0"/>
              <a:t>13/11/2013</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87133752-A0FB-41BF-911A-8C38118A0E81}"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s-ES" smtClean="0"/>
              <a:t>Haga clic para modificar el estilo de título del patrón</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7988056-699B-484A-9981-B11879AE4497}" type="datetimeFigureOut">
              <a:rPr lang="es-ES" smtClean="0"/>
              <a:t>13/11/2013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87133752-A0FB-41BF-911A-8C38118A0E8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s-ES" smtClean="0"/>
              <a:t>Haga clic para modificar el estilo de título del patrón</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7988056-699B-484A-9981-B11879AE4497}" type="datetimeFigureOut">
              <a:rPr lang="es-ES" smtClean="0"/>
              <a:t>13/11/2013</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87133752-A0FB-41BF-911A-8C38118A0E81}"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67988056-699B-484A-9981-B11879AE4497}" type="datetimeFigureOut">
              <a:rPr lang="es-ES" smtClean="0"/>
              <a:t>13/11/2013</a:t>
            </a:fld>
            <a:endParaRPr lang="es-E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s-E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7133752-A0FB-41BF-911A-8C38118A0E81}"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es.wikipedia.org/wiki/Aracn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Historia de Aracne</a:t>
            </a:r>
            <a:endParaRPr lang="es-ES" dirty="0"/>
          </a:p>
        </p:txBody>
      </p:sp>
    </p:spTree>
    <p:extLst>
      <p:ext uri="{BB962C8B-B14F-4D97-AF65-F5344CB8AC3E}">
        <p14:creationId xmlns:p14="http://schemas.microsoft.com/office/powerpoint/2010/main" val="1348467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85000" lnSpcReduction="10000"/>
          </a:bodyPr>
          <a:lstStyle/>
          <a:p>
            <a:r>
              <a:rPr lang="es-ES" dirty="0">
                <a:solidFill>
                  <a:schemeClr val="accent2">
                    <a:lumMod val="75000"/>
                  </a:schemeClr>
                </a:solidFill>
              </a:rPr>
              <a:t>Aracne era la hija de </a:t>
            </a:r>
            <a:r>
              <a:rPr lang="es-ES" dirty="0" err="1" smtClean="0">
                <a:solidFill>
                  <a:schemeClr val="accent2">
                    <a:lumMod val="75000"/>
                  </a:schemeClr>
                </a:solidFill>
              </a:rPr>
              <a:t>Idmón</a:t>
            </a:r>
            <a:r>
              <a:rPr lang="es-ES" dirty="0">
                <a:solidFill>
                  <a:schemeClr val="accent2">
                    <a:lumMod val="75000"/>
                  </a:schemeClr>
                </a:solidFill>
              </a:rPr>
              <a:t> de </a:t>
            </a:r>
            <a:r>
              <a:rPr lang="es-ES" dirty="0" smtClean="0">
                <a:solidFill>
                  <a:schemeClr val="accent2">
                    <a:lumMod val="75000"/>
                  </a:schemeClr>
                </a:solidFill>
              </a:rPr>
              <a:t>Colofón, </a:t>
            </a:r>
            <a:r>
              <a:rPr lang="es-ES" dirty="0">
                <a:solidFill>
                  <a:schemeClr val="accent2">
                    <a:lumMod val="75000"/>
                  </a:schemeClr>
                </a:solidFill>
              </a:rPr>
              <a:t>un </a:t>
            </a:r>
            <a:r>
              <a:rPr lang="es-ES" dirty="0" smtClean="0">
                <a:solidFill>
                  <a:schemeClr val="accent2">
                    <a:lumMod val="75000"/>
                  </a:schemeClr>
                </a:solidFill>
              </a:rPr>
              <a:t>tintorero</a:t>
            </a:r>
            <a:r>
              <a:rPr lang="es-ES" dirty="0">
                <a:solidFill>
                  <a:schemeClr val="accent2">
                    <a:lumMod val="75000"/>
                  </a:schemeClr>
                </a:solidFill>
              </a:rPr>
              <a:t> que teñía la lana con púrpura de </a:t>
            </a:r>
            <a:r>
              <a:rPr lang="es-ES" dirty="0" smtClean="0">
                <a:solidFill>
                  <a:schemeClr val="accent2">
                    <a:lumMod val="75000"/>
                  </a:schemeClr>
                </a:solidFill>
              </a:rPr>
              <a:t>Tiro. </a:t>
            </a:r>
            <a:r>
              <a:rPr lang="es-ES" dirty="0">
                <a:solidFill>
                  <a:schemeClr val="accent2">
                    <a:lumMod val="75000"/>
                  </a:schemeClr>
                </a:solidFill>
              </a:rPr>
              <a:t>Era famosa en </a:t>
            </a:r>
            <a:r>
              <a:rPr lang="es-ES" dirty="0" err="1" smtClean="0">
                <a:solidFill>
                  <a:schemeClr val="accent2">
                    <a:lumMod val="75000"/>
                  </a:schemeClr>
                </a:solidFill>
              </a:rPr>
              <a:t>Hipepa</a:t>
            </a:r>
            <a:r>
              <a:rPr lang="es-ES" dirty="0">
                <a:solidFill>
                  <a:schemeClr val="accent2">
                    <a:lumMod val="75000"/>
                  </a:schemeClr>
                </a:solidFill>
              </a:rPr>
              <a:t> (Lidia), donde tenía su taller, por su gran habilidad para el tejido y el bordado.</a:t>
            </a:r>
          </a:p>
          <a:p>
            <a:r>
              <a:rPr lang="es-ES" dirty="0">
                <a:solidFill>
                  <a:schemeClr val="accent2">
                    <a:lumMod val="75000"/>
                  </a:schemeClr>
                </a:solidFill>
              </a:rPr>
              <a:t>Las alabanzas que recibía se le terminaron subiendo a la cabeza y terminó tan engreída de su destreza como tejedora que empezó a afirmar que sus habilidades eran superiores a las de Atenea, la diosa de la sabiduría y la guerra además de la artesanía</a:t>
            </a:r>
            <a:r>
              <a:rPr lang="es-ES" dirty="0" smtClean="0">
                <a:solidFill>
                  <a:schemeClr val="accent2">
                    <a:lumMod val="75000"/>
                  </a:schemeClr>
                </a:solidFill>
              </a:rPr>
              <a:t>.</a:t>
            </a:r>
            <a:r>
              <a:rPr lang="es-ES" dirty="0">
                <a:solidFill>
                  <a:schemeClr val="accent2">
                    <a:lumMod val="75000"/>
                  </a:schemeClr>
                </a:solidFill>
              </a:rPr>
              <a:t> La diosa se enfadó, pero dio a Aracne una oportunidad de redimirse. Adoptando la forma de una anciana, dijo a Aracne que no ofendiera a los dioses. La mortal se burló y propuso un concurso de tejido en el que pudiera demostrar su superioridad. Atenea se quitó el disfraz y el concurso comenzó.</a:t>
            </a:r>
          </a:p>
          <a:p>
            <a:endParaRPr lang="es-ES" dirty="0"/>
          </a:p>
        </p:txBody>
      </p:sp>
      <p:sp>
        <p:nvSpPr>
          <p:cNvPr id="3" name="2 Título"/>
          <p:cNvSpPr>
            <a:spLocks noGrp="1"/>
          </p:cNvSpPr>
          <p:nvPr>
            <p:ph type="title"/>
          </p:nvPr>
        </p:nvSpPr>
        <p:spPr/>
        <p:txBody>
          <a:bodyPr/>
          <a:lstStyle/>
          <a:p>
            <a:r>
              <a:rPr lang="es-ES" dirty="0" smtClean="0"/>
              <a:t>Mito</a:t>
            </a:r>
            <a:endParaRPr lang="es-ES" dirty="0"/>
          </a:p>
        </p:txBody>
      </p:sp>
    </p:spTree>
    <p:extLst>
      <p:ext uri="{BB962C8B-B14F-4D97-AF65-F5344CB8AC3E}">
        <p14:creationId xmlns:p14="http://schemas.microsoft.com/office/powerpoint/2010/main" val="898394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95536" y="1196752"/>
            <a:ext cx="8280920" cy="4536504"/>
          </a:xfrm>
        </p:spPr>
        <p:txBody>
          <a:bodyPr>
            <a:normAutofit fontScale="77500" lnSpcReduction="20000"/>
          </a:bodyPr>
          <a:lstStyle/>
          <a:p>
            <a:r>
              <a:rPr lang="es-ES" dirty="0">
                <a:solidFill>
                  <a:schemeClr val="accent2">
                    <a:lumMod val="75000"/>
                  </a:schemeClr>
                </a:solidFill>
              </a:rPr>
              <a:t>Atenea tejió la escena de su victoria sobre Poseidón, que inspiró a los ciudadanos de Atenas para bautizar la ciudad en su honor. Según el relato latino de Ovidio, el tapiz de Aracne representaba veintidós episodios de infidelidades de los dioses disfrazados de animales: Zeus siendo infiel a Hera con </a:t>
            </a:r>
            <a:r>
              <a:rPr lang="es-ES" dirty="0" smtClean="0">
                <a:solidFill>
                  <a:schemeClr val="accent2">
                    <a:lumMod val="75000"/>
                  </a:schemeClr>
                </a:solidFill>
              </a:rPr>
              <a:t>Leda con</a:t>
            </a:r>
            <a:r>
              <a:rPr lang="es-ES" dirty="0">
                <a:solidFill>
                  <a:schemeClr val="accent2">
                    <a:lumMod val="75000"/>
                  </a:schemeClr>
                </a:solidFill>
              </a:rPr>
              <a:t> Europa, con Dánae y con otras.</a:t>
            </a:r>
          </a:p>
          <a:p>
            <a:r>
              <a:rPr lang="es-ES" dirty="0">
                <a:solidFill>
                  <a:schemeClr val="accent2">
                    <a:lumMod val="75000"/>
                  </a:schemeClr>
                </a:solidFill>
              </a:rPr>
              <a:t>Atenea admitió que la obra de Aracne era perfecta, pero se enfadó mucho por la irrespetuosa elección del motivo.</a:t>
            </a:r>
            <a:r>
              <a:rPr lang="es-ES" baseline="30000" dirty="0">
                <a:solidFill>
                  <a:schemeClr val="accent2">
                    <a:lumMod val="75000"/>
                  </a:schemeClr>
                </a:solidFill>
                <a:hlinkClick r:id="rId2"/>
              </a:rPr>
              <a:t>5</a:t>
            </a:r>
            <a:r>
              <a:rPr lang="es-ES" dirty="0">
                <a:solidFill>
                  <a:schemeClr val="accent2">
                    <a:lumMod val="75000"/>
                  </a:schemeClr>
                </a:solidFill>
              </a:rPr>
              <a:t> Perdiendo finalmente los estribos, la diosa destruyó el tapiz y el telar de Aracne golpeándolos con su lanzadera, y también golpeó en la cabeza a la joven. Aracne, que advirtió su insensatez y quedó embargada por la vergüenza, huyó y se ahorcó.</a:t>
            </a:r>
          </a:p>
          <a:p>
            <a:r>
              <a:rPr lang="es-ES" dirty="0">
                <a:solidFill>
                  <a:schemeClr val="accent2">
                    <a:lumMod val="75000"/>
                  </a:schemeClr>
                </a:solidFill>
              </a:rPr>
              <a:t>En el relato de Ovidio, Atenea se apiadó de Aracne. Para aflojarla, roció con jugo de acónito la soga, que se convirtió en una telaraña, y la propia Aracne se convirtió en araña.</a:t>
            </a:r>
          </a:p>
          <a:p>
            <a:r>
              <a:rPr lang="es-ES" dirty="0">
                <a:solidFill>
                  <a:schemeClr val="accent2">
                    <a:lumMod val="75000"/>
                  </a:schemeClr>
                </a:solidFill>
              </a:rPr>
              <a:t>La historia sugiere que se consideraba que el arte de tejer tenía su origen en la imitación de la labor de las arañas y que había sido desarrollada en Asia Menor.</a:t>
            </a:r>
          </a:p>
          <a:p>
            <a:endParaRPr lang="es-ES" dirty="0"/>
          </a:p>
        </p:txBody>
      </p:sp>
    </p:spTree>
    <p:extLst>
      <p:ext uri="{BB962C8B-B14F-4D97-AF65-F5344CB8AC3E}">
        <p14:creationId xmlns:p14="http://schemas.microsoft.com/office/powerpoint/2010/main" val="3554194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43608" y="2132856"/>
            <a:ext cx="7056784" cy="4382136"/>
          </a:xfrm>
        </p:spPr>
      </p:pic>
      <p:sp>
        <p:nvSpPr>
          <p:cNvPr id="3" name="2 Título"/>
          <p:cNvSpPr>
            <a:spLocks noGrp="1"/>
          </p:cNvSpPr>
          <p:nvPr>
            <p:ph type="title"/>
          </p:nvPr>
        </p:nvSpPr>
        <p:spPr/>
        <p:txBody>
          <a:bodyPr/>
          <a:lstStyle/>
          <a:p>
            <a:r>
              <a:rPr lang="es-ES" dirty="0" smtClean="0"/>
              <a:t>Aracne</a:t>
            </a:r>
            <a:endParaRPr lang="es-ES" dirty="0"/>
          </a:p>
        </p:txBody>
      </p:sp>
    </p:spTree>
    <p:extLst>
      <p:ext uri="{BB962C8B-B14F-4D97-AF65-F5344CB8AC3E}">
        <p14:creationId xmlns:p14="http://schemas.microsoft.com/office/powerpoint/2010/main" val="24788401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11560" y="2276872"/>
            <a:ext cx="7913431" cy="4162422"/>
          </a:xfrm>
        </p:spPr>
      </p:pic>
    </p:spTree>
    <p:extLst>
      <p:ext uri="{BB962C8B-B14F-4D97-AF65-F5344CB8AC3E}">
        <p14:creationId xmlns:p14="http://schemas.microsoft.com/office/powerpoint/2010/main" val="13141921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83568" y="2348880"/>
            <a:ext cx="7745505" cy="3877815"/>
          </a:xfrm>
        </p:spPr>
        <p:txBody>
          <a:bodyPr/>
          <a:lstStyle/>
          <a:p>
            <a:r>
              <a:rPr lang="es-ES" dirty="0" smtClean="0">
                <a:solidFill>
                  <a:schemeClr val="accent2">
                    <a:lumMod val="75000"/>
                  </a:schemeClr>
                </a:solidFill>
              </a:rPr>
              <a:t>Paul</a:t>
            </a:r>
            <a:r>
              <a:rPr lang="es-ES" dirty="0" smtClean="0"/>
              <a:t> </a:t>
            </a:r>
            <a:r>
              <a:rPr lang="es-ES" dirty="0" smtClean="0">
                <a:solidFill>
                  <a:schemeClr val="accent2">
                    <a:lumMod val="75000"/>
                  </a:schemeClr>
                </a:solidFill>
              </a:rPr>
              <a:t>Alexander Cordero Silva 4ºC</a:t>
            </a:r>
            <a:endParaRPr lang="es-ES" dirty="0">
              <a:solidFill>
                <a:schemeClr val="accent2">
                  <a:lumMod val="75000"/>
                </a:schemeClr>
              </a:solidFill>
            </a:endParaRPr>
          </a:p>
        </p:txBody>
      </p:sp>
      <p:sp>
        <p:nvSpPr>
          <p:cNvPr id="3" name="2 Título"/>
          <p:cNvSpPr>
            <a:spLocks noGrp="1"/>
          </p:cNvSpPr>
          <p:nvPr>
            <p:ph type="title"/>
          </p:nvPr>
        </p:nvSpPr>
        <p:spPr/>
        <p:txBody>
          <a:bodyPr/>
          <a:lstStyle/>
          <a:p>
            <a:r>
              <a:rPr lang="es-ES" dirty="0" smtClean="0"/>
              <a:t>Trabajo hecho por:</a:t>
            </a:r>
            <a:endParaRPr lang="es-ES" dirty="0"/>
          </a:p>
        </p:txBody>
      </p:sp>
    </p:spTree>
    <p:extLst>
      <p:ext uri="{BB962C8B-B14F-4D97-AF65-F5344CB8AC3E}">
        <p14:creationId xmlns:p14="http://schemas.microsoft.com/office/powerpoint/2010/main" val="346776329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oné">
  <a:themeElements>
    <a:clrScheme name="Cartoné">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Cartoné">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artoné">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20</TotalTime>
  <Words>27</Words>
  <Application>Microsoft Office PowerPoint</Application>
  <PresentationFormat>Presentación en pantalla (4:3)</PresentationFormat>
  <Paragraphs>11</Paragraphs>
  <Slides>6</Slides>
  <Notes>0</Notes>
  <HiddenSlides>0</HiddenSlides>
  <MMClips>0</MMClips>
  <ScaleCrop>false</ScaleCrop>
  <HeadingPairs>
    <vt:vector size="4" baseType="variant">
      <vt:variant>
        <vt:lpstr>Tema</vt:lpstr>
      </vt:variant>
      <vt:variant>
        <vt:i4>1</vt:i4>
      </vt:variant>
      <vt:variant>
        <vt:lpstr>Títulos de diapositiva</vt:lpstr>
      </vt:variant>
      <vt:variant>
        <vt:i4>6</vt:i4>
      </vt:variant>
    </vt:vector>
  </HeadingPairs>
  <TitlesOfParts>
    <vt:vector size="7" baseType="lpstr">
      <vt:lpstr>Cartoné</vt:lpstr>
      <vt:lpstr>Historia de Aracne</vt:lpstr>
      <vt:lpstr>Mito</vt:lpstr>
      <vt:lpstr>Presentación de PowerPoint</vt:lpstr>
      <vt:lpstr>Aracne</vt:lpstr>
      <vt:lpstr>Presentación de PowerPoint</vt:lpstr>
      <vt:lpstr>Trabajo hecho por:</vt:lpstr>
    </vt:vector>
  </TitlesOfParts>
  <Company>Luffi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Historia de Aracne</dc:title>
  <dc:creator>Luffi</dc:creator>
  <cp:lastModifiedBy>Luffi</cp:lastModifiedBy>
  <cp:revision>2</cp:revision>
  <dcterms:created xsi:type="dcterms:W3CDTF">2013-11-13T15:50:50Z</dcterms:created>
  <dcterms:modified xsi:type="dcterms:W3CDTF">2013-11-13T16:11:20Z</dcterms:modified>
</cp:coreProperties>
</file>