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17" name="16 Marcador de pie de página"/>
          <p:cNvSpPr>
            <a:spLocks noGrp="1"/>
          </p:cNvSpPr>
          <p:nvPr>
            <p:ph type="ftr" sz="quarter" idx="11"/>
          </p:nvPr>
        </p:nvSpPr>
        <p:spPr/>
        <p:txBody>
          <a:bodyPr/>
          <a:lstStyle/>
          <a:p>
            <a:endParaRPr lang="es-ES" dirty="0"/>
          </a:p>
        </p:txBody>
      </p:sp>
      <p:sp>
        <p:nvSpPr>
          <p:cNvPr id="29" name="28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a:xfrm>
            <a:off x="7924800" y="6416675"/>
            <a:ext cx="762000" cy="365125"/>
          </a:xfrm>
        </p:spPr>
        <p:txBody>
          <a:bodyPr/>
          <a:lstStyle/>
          <a:p>
            <a:fld id="{EF6D23D2-E262-43ED-9EF2-8E1D8281C64A}" type="slidenum">
              <a:rPr lang="es-ES" smtClean="0"/>
              <a:t>‹Nº›</a:t>
            </a:fld>
            <a:endParaRPr lang="es-E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dirty="0"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608A370-B145-445B-8325-4D500B252C01}" type="datetimeFigureOut">
              <a:rPr lang="es-ES" smtClean="0"/>
              <a:t>13/01/2014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EF6D23D2-E262-43ED-9EF2-8E1D8281C64A}" type="slidenum">
              <a:rPr lang="es-ES" smtClean="0"/>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608A370-B145-445B-8325-4D500B252C01}" type="datetimeFigureOut">
              <a:rPr lang="es-ES" smtClean="0"/>
              <a:t>13/01/2014</a:t>
            </a:fld>
            <a:endParaRPr lang="es-ES" dirty="0"/>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dirty="0"/>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F6D23D2-E262-43ED-9EF2-8E1D8281C64A}" type="slidenum">
              <a:rPr lang="es-ES" smtClean="0"/>
              <a:t>‹Nº›</a:t>
            </a:fld>
            <a:endParaRPr lang="es-E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14290"/>
            <a:ext cx="8229600" cy="1828800"/>
          </a:xfrm>
        </p:spPr>
        <p:txBody>
          <a:bodyPr/>
          <a:lstStyle/>
          <a:p>
            <a:r>
              <a:rPr lang="es-ES" dirty="0" smtClean="0"/>
              <a:t>Gladiadores</a:t>
            </a:r>
            <a:endParaRPr lang="es-ES" dirty="0"/>
          </a:p>
        </p:txBody>
      </p:sp>
      <p:sp>
        <p:nvSpPr>
          <p:cNvPr id="3" name="2 Subtítulo"/>
          <p:cNvSpPr>
            <a:spLocks noGrp="1"/>
          </p:cNvSpPr>
          <p:nvPr>
            <p:ph type="subTitle" idx="1"/>
          </p:nvPr>
        </p:nvSpPr>
        <p:spPr>
          <a:xfrm>
            <a:off x="1214414" y="2571744"/>
            <a:ext cx="6400800" cy="1752600"/>
          </a:xfrm>
        </p:spPr>
        <p:txBody>
          <a:bodyPr>
            <a:noAutofit/>
          </a:bodyPr>
          <a:lstStyle/>
          <a:p>
            <a:r>
              <a:rPr lang="es-ES" sz="3600" dirty="0" smtClean="0">
                <a:solidFill>
                  <a:schemeClr val="accent1">
                    <a:lumMod val="60000"/>
                    <a:lumOff val="40000"/>
                  </a:schemeClr>
                </a:solidFill>
              </a:rPr>
              <a:t>Tipo de Gladiadores:</a:t>
            </a:r>
          </a:p>
          <a:p>
            <a:r>
              <a:rPr lang="es-ES" sz="3600" dirty="0" smtClean="0">
                <a:solidFill>
                  <a:schemeClr val="accent1">
                    <a:lumMod val="60000"/>
                    <a:lumOff val="40000"/>
                  </a:schemeClr>
                </a:solidFill>
              </a:rPr>
              <a:t>1.Los Samnitas.</a:t>
            </a:r>
          </a:p>
          <a:p>
            <a:r>
              <a:rPr lang="es-ES" sz="3600" dirty="0" smtClean="0">
                <a:solidFill>
                  <a:schemeClr val="accent1">
                    <a:lumMod val="60000"/>
                    <a:lumOff val="40000"/>
                  </a:schemeClr>
                </a:solidFill>
              </a:rPr>
              <a:t>2. Los Thaex.</a:t>
            </a:r>
          </a:p>
          <a:p>
            <a:r>
              <a:rPr lang="es-ES" sz="3600" dirty="0" smtClean="0">
                <a:solidFill>
                  <a:schemeClr val="accent1">
                    <a:lumMod val="60000"/>
                    <a:lumOff val="40000"/>
                  </a:schemeClr>
                </a:solidFill>
              </a:rPr>
              <a:t>3. Los Murmillo.</a:t>
            </a:r>
          </a:p>
          <a:p>
            <a:r>
              <a:rPr lang="es-ES" sz="3600" dirty="0" smtClean="0">
                <a:solidFill>
                  <a:schemeClr val="accent1">
                    <a:lumMod val="60000"/>
                    <a:lumOff val="40000"/>
                  </a:schemeClr>
                </a:solidFill>
              </a:rPr>
              <a:t>4. Los Retiarius.</a:t>
            </a:r>
          </a:p>
          <a:p>
            <a:endParaRPr lang="es-ES" sz="3600"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00232" y="2857496"/>
            <a:ext cx="6143668" cy="3137548"/>
          </a:xfrm>
        </p:spPr>
        <p:txBody>
          <a:bodyPr>
            <a:normAutofit/>
          </a:bodyPr>
          <a:lstStyle/>
          <a:p>
            <a:pPr>
              <a:buNone/>
            </a:pPr>
            <a:r>
              <a:rPr lang="es-ES" dirty="0" smtClean="0">
                <a:solidFill>
                  <a:schemeClr val="accent1">
                    <a:lumMod val="60000"/>
                    <a:lumOff val="40000"/>
                  </a:schemeClr>
                </a:solidFill>
                <a:latin typeface="Aharoni" pitchFamily="2" charset="-79"/>
                <a:cs typeface="Aharoni" pitchFamily="2" charset="-79"/>
              </a:rPr>
              <a:t>Andrés David Ros Sandoval</a:t>
            </a:r>
          </a:p>
          <a:p>
            <a:pPr>
              <a:buNone/>
            </a:pPr>
            <a:r>
              <a:rPr lang="es-ES" dirty="0" smtClean="0">
                <a:solidFill>
                  <a:schemeClr val="accent1">
                    <a:lumMod val="60000"/>
                    <a:lumOff val="40000"/>
                  </a:schemeClr>
                </a:solidFill>
                <a:latin typeface="Aharoni" pitchFamily="2" charset="-79"/>
                <a:cs typeface="Aharoni" pitchFamily="2" charset="-79"/>
              </a:rPr>
              <a:t>José Antonio Parra López</a:t>
            </a:r>
          </a:p>
          <a:p>
            <a:pPr>
              <a:buNone/>
            </a:pPr>
            <a:r>
              <a:rPr lang="es-ES" dirty="0" smtClean="0">
                <a:solidFill>
                  <a:schemeClr val="accent1">
                    <a:lumMod val="60000"/>
                    <a:lumOff val="40000"/>
                  </a:schemeClr>
                </a:solidFill>
                <a:latin typeface="Aharoni" pitchFamily="2" charset="-79"/>
                <a:cs typeface="Aharoni" pitchFamily="2" charset="-79"/>
              </a:rPr>
              <a:t>José Antonio Villaseñor</a:t>
            </a:r>
          </a:p>
          <a:p>
            <a:pPr>
              <a:buNone/>
            </a:pPr>
            <a:r>
              <a:rPr lang="es-ES" dirty="0" smtClean="0">
                <a:solidFill>
                  <a:schemeClr val="accent1">
                    <a:lumMod val="60000"/>
                    <a:lumOff val="40000"/>
                  </a:schemeClr>
                </a:solidFill>
                <a:latin typeface="Aharoni" pitchFamily="2" charset="-79"/>
                <a:cs typeface="Aharoni" pitchFamily="2" charset="-79"/>
              </a:rPr>
              <a:t>Rubén García Ortiz</a:t>
            </a:r>
            <a:endParaRPr lang="es-ES" dirty="0">
              <a:solidFill>
                <a:schemeClr val="accent1">
                  <a:lumMod val="60000"/>
                  <a:lumOff val="40000"/>
                </a:schemeClr>
              </a:solidFill>
              <a:latin typeface="Aharoni" pitchFamily="2" charset="-79"/>
              <a:cs typeface="Aharoni" pitchFamily="2" charset="-79"/>
            </a:endParaRPr>
          </a:p>
        </p:txBody>
      </p:sp>
      <p:sp>
        <p:nvSpPr>
          <p:cNvPr id="4" name="3 Rectángulo"/>
          <p:cNvSpPr/>
          <p:nvPr/>
        </p:nvSpPr>
        <p:spPr>
          <a:xfrm>
            <a:off x="2714612" y="357166"/>
            <a:ext cx="3493264" cy="923330"/>
          </a:xfrm>
          <a:prstGeom prst="rect">
            <a:avLst/>
          </a:prstGeom>
          <a:noFill/>
        </p:spPr>
        <p:txBody>
          <a:bodyPr wrap="none" lIns="91440" tIns="45720" rIns="91440" bIns="45720">
            <a:spAutoFit/>
          </a:bodyPr>
          <a:lstStyle/>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Echo por:</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42852"/>
            <a:ext cx="8229600" cy="1143000"/>
          </a:xfrm>
        </p:spPr>
        <p:txBody>
          <a:bodyPr/>
          <a:lstStyle/>
          <a:p>
            <a:r>
              <a:rPr lang="es-ES" dirty="0" smtClean="0"/>
              <a:t>Samnita:</a:t>
            </a:r>
            <a:endParaRPr lang="es-ES" dirty="0"/>
          </a:p>
        </p:txBody>
      </p:sp>
      <p:pic>
        <p:nvPicPr>
          <p:cNvPr id="4" name="3 Marcador de contenido" descr="samnita.jpg"/>
          <p:cNvPicPr>
            <a:picLocks noGrp="1" noChangeAspect="1"/>
          </p:cNvPicPr>
          <p:nvPr>
            <p:ph idx="1"/>
          </p:nvPr>
        </p:nvPicPr>
        <p:blipFill>
          <a:blip r:embed="rId2" cstate="print"/>
          <a:stretch>
            <a:fillRect/>
          </a:stretch>
        </p:blipFill>
        <p:spPr>
          <a:xfrm>
            <a:off x="2643174" y="1357298"/>
            <a:ext cx="3479321" cy="528298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Samnitas.</a:t>
            </a:r>
            <a:endParaRPr lang="es-ES" dirty="0"/>
          </a:p>
        </p:txBody>
      </p:sp>
      <p:sp>
        <p:nvSpPr>
          <p:cNvPr id="3" name="2 Marcador de contenido"/>
          <p:cNvSpPr>
            <a:spLocks noGrp="1"/>
          </p:cNvSpPr>
          <p:nvPr>
            <p:ph idx="1"/>
          </p:nvPr>
        </p:nvSpPr>
        <p:spPr/>
        <p:txBody>
          <a:bodyPr>
            <a:normAutofit fontScale="92500"/>
          </a:bodyPr>
          <a:lstStyle/>
          <a:p>
            <a:pPr>
              <a:buNone/>
            </a:pPr>
            <a:r>
              <a:rPr lang="es-ES" dirty="0" smtClean="0"/>
              <a:t>    </a:t>
            </a:r>
            <a:r>
              <a:rPr lang="es-ES" dirty="0" smtClean="0">
                <a:solidFill>
                  <a:schemeClr val="accent1">
                    <a:lumMod val="60000"/>
                    <a:lumOff val="40000"/>
                  </a:schemeClr>
                </a:solidFill>
              </a:rPr>
              <a:t>Los </a:t>
            </a:r>
            <a:r>
              <a:rPr lang="es-ES" i="1" u="sng" dirty="0" smtClean="0">
                <a:solidFill>
                  <a:schemeClr val="accent1">
                    <a:lumMod val="60000"/>
                    <a:lumOff val="40000"/>
                  </a:schemeClr>
                </a:solidFill>
              </a:rPr>
              <a:t>samnitas</a:t>
            </a:r>
            <a:r>
              <a:rPr lang="es-ES" dirty="0" smtClean="0">
                <a:solidFill>
                  <a:schemeClr val="accent1">
                    <a:lumMod val="60000"/>
                    <a:lumOff val="40000"/>
                  </a:schemeClr>
                </a:solidFill>
              </a:rPr>
              <a:t> tomaban su nombre de un armamento especial tomado del pueblo homónimo que habitaron en el Samnio (región montañosa de Italia central) entre el siglo VII a. C. y el siglo III a. C., que se componía de un gran escudo oblongo, un casco con visera, cresta y cimera de plumas, una ócrea en la pierna izquierda, una especie de brazal de cuero o metal que cubría en parte el hombro en el brazo derecho y una espada corta. En algunos casos también contaban con coraza liviana. Fue el primer tipo de gladiador en aparecer.</a:t>
            </a:r>
            <a:endParaRPr lang="es-ES" dirty="0">
              <a:solidFill>
                <a:schemeClr val="accent1">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lstStyle/>
          <a:p>
            <a:r>
              <a:rPr lang="es-ES" dirty="0" smtClean="0"/>
              <a:t>Thraex:</a:t>
            </a:r>
            <a:endParaRPr lang="es-ES" dirty="0"/>
          </a:p>
        </p:txBody>
      </p:sp>
      <p:pic>
        <p:nvPicPr>
          <p:cNvPr id="4" name="3 Marcador de contenido" descr="thraex.jpeg"/>
          <p:cNvPicPr>
            <a:picLocks noGrp="1" noChangeAspect="1"/>
          </p:cNvPicPr>
          <p:nvPr>
            <p:ph idx="1"/>
          </p:nvPr>
        </p:nvPicPr>
        <p:blipFill>
          <a:blip r:embed="rId2" cstate="print"/>
          <a:stretch>
            <a:fillRect/>
          </a:stretch>
        </p:blipFill>
        <p:spPr>
          <a:xfrm>
            <a:off x="2428860" y="1142984"/>
            <a:ext cx="4143404" cy="5531658"/>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Thraex.</a:t>
            </a:r>
            <a:endParaRPr lang="es-ES" dirty="0"/>
          </a:p>
        </p:txBody>
      </p:sp>
      <p:sp>
        <p:nvSpPr>
          <p:cNvPr id="3" name="2 Marcador de contenido"/>
          <p:cNvSpPr>
            <a:spLocks noGrp="1"/>
          </p:cNvSpPr>
          <p:nvPr>
            <p:ph idx="1"/>
          </p:nvPr>
        </p:nvSpPr>
        <p:spPr/>
        <p:txBody>
          <a:bodyPr>
            <a:normAutofit fontScale="85000" lnSpcReduction="20000"/>
          </a:bodyPr>
          <a:lstStyle/>
          <a:p>
            <a:pPr>
              <a:buNone/>
            </a:pPr>
            <a:r>
              <a:rPr lang="es-ES" dirty="0" smtClean="0">
                <a:solidFill>
                  <a:schemeClr val="accent1">
                    <a:lumMod val="60000"/>
                    <a:lumOff val="40000"/>
                  </a:schemeClr>
                </a:solidFill>
              </a:rPr>
              <a:t>      Un </a:t>
            </a:r>
            <a:r>
              <a:rPr lang="es-ES" b="1" dirty="0" smtClean="0">
                <a:solidFill>
                  <a:schemeClr val="accent1">
                    <a:lumMod val="60000"/>
                    <a:lumOff val="40000"/>
                  </a:schemeClr>
                </a:solidFill>
              </a:rPr>
              <a:t>thraex</a:t>
            </a:r>
            <a:r>
              <a:rPr lang="es-ES" dirty="0" smtClean="0">
                <a:solidFill>
                  <a:schemeClr val="accent1">
                    <a:lumMod val="60000"/>
                    <a:lumOff val="40000"/>
                  </a:schemeClr>
                </a:solidFill>
              </a:rPr>
              <a:t>  era un tipo de gladiador de la antigua Roma, llamado así porque su armamento imitaba el de los tracios, con un pequeño escudo rectangular llamado </a:t>
            </a:r>
            <a:r>
              <a:rPr lang="es-ES" i="1" dirty="0" smtClean="0">
                <a:solidFill>
                  <a:schemeClr val="accent1">
                    <a:lumMod val="60000"/>
                    <a:lumOff val="40000"/>
                  </a:schemeClr>
                </a:solidFill>
              </a:rPr>
              <a:t>parmula</a:t>
            </a:r>
            <a:r>
              <a:rPr lang="es-ES" dirty="0" smtClean="0">
                <a:solidFill>
                  <a:schemeClr val="accent1">
                    <a:lumMod val="60000"/>
                    <a:lumOff val="40000"/>
                  </a:schemeClr>
                </a:solidFill>
              </a:rPr>
              <a:t> (de unos 60 x 65 cm) y una espada muy corta con el filo ligeramente curvado llamada </a:t>
            </a:r>
            <a:r>
              <a:rPr lang="es-ES" i="1" dirty="0" smtClean="0">
                <a:solidFill>
                  <a:schemeClr val="accent1">
                    <a:lumMod val="60000"/>
                    <a:lumOff val="40000"/>
                  </a:schemeClr>
                </a:solidFill>
              </a:rPr>
              <a:t>sica</a:t>
            </a:r>
            <a:r>
              <a:rPr lang="es-ES" dirty="0" smtClean="0">
                <a:solidFill>
                  <a:schemeClr val="accent1">
                    <a:lumMod val="60000"/>
                    <a:lumOff val="40000"/>
                  </a:schemeClr>
                </a:solidFill>
              </a:rPr>
              <a:t> cuya finalidad era principalmente atacar la espalda desprovista de armadura de su oponente. El resto de su armadura estaba compuesta por grebas (necesarias por el pequeño tamaño del escudo), una protección para el brazo y el hombro de la espada, un cinturón protector sobre unas ropas de lino, y un casco con penacho, visor, y una cresta.</a:t>
            </a:r>
          </a:p>
          <a:p>
            <a:pPr>
              <a:buNone/>
            </a:pPr>
            <a:r>
              <a:rPr lang="es-ES" dirty="0" smtClean="0">
                <a:solidFill>
                  <a:schemeClr val="accent1">
                    <a:lumMod val="60000"/>
                    <a:lumOff val="40000"/>
                  </a:schemeClr>
                </a:solidFill>
              </a:rPr>
              <a:t>      El thraex  eran normalmente enfrentados contra el murmillo.</a:t>
            </a:r>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lstStyle/>
          <a:p>
            <a:r>
              <a:rPr lang="es-ES" dirty="0" smtClean="0"/>
              <a:t>Murmillo:</a:t>
            </a:r>
            <a:endParaRPr lang="es-ES" dirty="0"/>
          </a:p>
        </p:txBody>
      </p:sp>
      <p:pic>
        <p:nvPicPr>
          <p:cNvPr id="4" name="3 Marcador de contenido" descr="images.jpg"/>
          <p:cNvPicPr>
            <a:picLocks noGrp="1" noChangeAspect="1"/>
          </p:cNvPicPr>
          <p:nvPr>
            <p:ph idx="1"/>
          </p:nvPr>
        </p:nvPicPr>
        <p:blipFill>
          <a:blip r:embed="rId2" cstate="print"/>
          <a:stretch>
            <a:fillRect/>
          </a:stretch>
        </p:blipFill>
        <p:spPr>
          <a:xfrm>
            <a:off x="2714612" y="1000108"/>
            <a:ext cx="3714776" cy="560261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Murmillo.</a:t>
            </a:r>
            <a:endParaRPr lang="es-ES" dirty="0"/>
          </a:p>
        </p:txBody>
      </p:sp>
      <p:sp>
        <p:nvSpPr>
          <p:cNvPr id="3" name="2 Marcador de contenido"/>
          <p:cNvSpPr>
            <a:spLocks noGrp="1"/>
          </p:cNvSpPr>
          <p:nvPr>
            <p:ph idx="1"/>
          </p:nvPr>
        </p:nvSpPr>
        <p:spPr/>
        <p:txBody>
          <a:bodyPr>
            <a:normAutofit fontScale="70000" lnSpcReduction="20000"/>
          </a:bodyPr>
          <a:lstStyle/>
          <a:p>
            <a:pPr>
              <a:buNone/>
            </a:pPr>
            <a:r>
              <a:rPr lang="es-ES" dirty="0" smtClean="0">
                <a:solidFill>
                  <a:schemeClr val="accent1">
                    <a:lumMod val="60000"/>
                    <a:lumOff val="40000"/>
                  </a:schemeClr>
                </a:solidFill>
              </a:rPr>
              <a:t>       El </a:t>
            </a:r>
            <a:r>
              <a:rPr lang="es-ES" b="1" i="1" dirty="0" smtClean="0">
                <a:solidFill>
                  <a:schemeClr val="accent1">
                    <a:lumMod val="60000"/>
                    <a:lumOff val="40000"/>
                  </a:schemeClr>
                </a:solidFill>
              </a:rPr>
              <a:t>murmillo</a:t>
            </a:r>
            <a:r>
              <a:rPr lang="es-ES" dirty="0" smtClean="0">
                <a:solidFill>
                  <a:schemeClr val="accent1">
                    <a:lumMod val="60000"/>
                    <a:lumOff val="40000"/>
                  </a:schemeClr>
                </a:solidFill>
              </a:rPr>
              <a:t> era una clase de gladiador de la época del Imperio romano.</a:t>
            </a:r>
          </a:p>
          <a:p>
            <a:pPr>
              <a:buNone/>
            </a:pPr>
            <a:r>
              <a:rPr lang="es-ES" dirty="0" smtClean="0">
                <a:solidFill>
                  <a:schemeClr val="accent1">
                    <a:lumMod val="60000"/>
                    <a:lumOff val="40000"/>
                  </a:schemeClr>
                </a:solidFill>
              </a:rPr>
              <a:t>       La principal característica que distinguía al murmillo de otros tipos de gladiadores era la cresta de su casco que tenía una forma que asemejaba la de un pez. Además de eso, portaba unos ropajes de tela, un cinturón, una greba en su pierna izquierda y un brazalete en su brazo derecho. Estaba armado con el gladius romano (arma a la que los gladiadores deben su denominación), y también portaba el escudo rectangular típico de los legionarios romanos. En ocasiones, los murmillos luchaban con la armadura completa, lo cual hacía de ellos un oponente formidable.</a:t>
            </a:r>
          </a:p>
          <a:p>
            <a:pPr>
              <a:buNone/>
            </a:pPr>
            <a:r>
              <a:rPr lang="es-ES" dirty="0" smtClean="0">
                <a:solidFill>
                  <a:schemeClr val="accent1">
                    <a:lumMod val="60000"/>
                    <a:lumOff val="40000"/>
                  </a:schemeClr>
                </a:solidFill>
              </a:rPr>
              <a:t>       Se cree que el estilo de la vestimenta y de las armas de este tipo de gladiador derivaba de los prisioneros galos.</a:t>
            </a:r>
          </a:p>
          <a:p>
            <a:pPr>
              <a:buNone/>
            </a:pPr>
            <a:r>
              <a:rPr lang="es-ES" dirty="0" smtClean="0">
                <a:solidFill>
                  <a:schemeClr val="accent1">
                    <a:lumMod val="60000"/>
                    <a:lumOff val="40000"/>
                  </a:schemeClr>
                </a:solidFill>
              </a:rPr>
              <a:t>       El emparejamiento más común era el que enfrentaba a un </a:t>
            </a:r>
            <a:r>
              <a:rPr lang="es-ES" i="1" dirty="0" smtClean="0">
                <a:solidFill>
                  <a:schemeClr val="accent1">
                    <a:lumMod val="60000"/>
                    <a:lumOff val="40000"/>
                  </a:schemeClr>
                </a:solidFill>
              </a:rPr>
              <a:t>murmillo</a:t>
            </a:r>
            <a:r>
              <a:rPr lang="es-ES" dirty="0" smtClean="0">
                <a:solidFill>
                  <a:schemeClr val="accent1">
                    <a:lumMod val="60000"/>
                    <a:lumOff val="40000"/>
                  </a:schemeClr>
                </a:solidFill>
              </a:rPr>
              <a:t> con un </a:t>
            </a:r>
            <a:r>
              <a:rPr lang="es-ES" i="1" dirty="0" smtClean="0">
                <a:solidFill>
                  <a:schemeClr val="accent1">
                    <a:lumMod val="60000"/>
                    <a:lumOff val="40000"/>
                  </a:schemeClr>
                </a:solidFill>
              </a:rPr>
              <a:t>tracio</a:t>
            </a:r>
            <a:r>
              <a:rPr lang="es-ES" dirty="0" smtClean="0">
                <a:solidFill>
                  <a:schemeClr val="accent1">
                    <a:lumMod val="60000"/>
                    <a:lumOff val="40000"/>
                  </a:schemeClr>
                </a:solidFill>
              </a:rPr>
              <a:t>. Sin embargo, también era habitual el enfrentamiento con un </a:t>
            </a:r>
            <a:r>
              <a:rPr lang="es-ES" i="1" dirty="0" smtClean="0">
                <a:solidFill>
                  <a:schemeClr val="accent1">
                    <a:lumMod val="60000"/>
                    <a:lumOff val="40000"/>
                  </a:schemeClr>
                </a:solidFill>
              </a:rPr>
              <a:t>reciario</a:t>
            </a:r>
            <a:r>
              <a:rPr lang="es-ES" dirty="0" smtClean="0">
                <a:solidFill>
                  <a:schemeClr val="accent1">
                    <a:lumMod val="60000"/>
                    <a:lumOff val="40000"/>
                  </a:schemeClr>
                </a:solidFill>
              </a:rPr>
              <a:t> o con un </a:t>
            </a:r>
            <a:r>
              <a:rPr lang="es-ES" i="1" dirty="0" smtClean="0">
                <a:solidFill>
                  <a:schemeClr val="accent1">
                    <a:lumMod val="60000"/>
                    <a:lumOff val="40000"/>
                  </a:schemeClr>
                </a:solidFill>
              </a:rPr>
              <a:t>hoplomachus</a:t>
            </a:r>
            <a:r>
              <a:rPr lang="es-ES" dirty="0" smtClean="0">
                <a:solidFill>
                  <a:schemeClr val="accent1">
                    <a:lumMod val="60000"/>
                    <a:lumOff val="40000"/>
                  </a:schemeClr>
                </a:solidFill>
              </a:rPr>
              <a:t>.</a:t>
            </a:r>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Retiarius:</a:t>
            </a:r>
            <a:endParaRPr lang="es-ES" dirty="0"/>
          </a:p>
        </p:txBody>
      </p:sp>
      <p:pic>
        <p:nvPicPr>
          <p:cNvPr id="4" name="3 Marcador de contenido" descr="Retiarius_stabs_secutor_(color).jpg"/>
          <p:cNvPicPr>
            <a:picLocks noGrp="1" noChangeAspect="1"/>
          </p:cNvPicPr>
          <p:nvPr>
            <p:ph idx="1"/>
          </p:nvPr>
        </p:nvPicPr>
        <p:blipFill>
          <a:blip r:embed="rId2" cstate="print"/>
          <a:stretch>
            <a:fillRect/>
          </a:stretch>
        </p:blipFill>
        <p:spPr>
          <a:xfrm>
            <a:off x="2071670" y="1643050"/>
            <a:ext cx="5143536" cy="489860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Los Retiarius.</a:t>
            </a:r>
            <a:endParaRPr lang="es-ES" dirty="0"/>
          </a:p>
        </p:txBody>
      </p:sp>
      <p:sp>
        <p:nvSpPr>
          <p:cNvPr id="3" name="2 Marcador de contenido"/>
          <p:cNvSpPr>
            <a:spLocks noGrp="1"/>
          </p:cNvSpPr>
          <p:nvPr>
            <p:ph idx="1"/>
          </p:nvPr>
        </p:nvSpPr>
        <p:spPr/>
        <p:txBody>
          <a:bodyPr>
            <a:normAutofit fontScale="92500" lnSpcReduction="20000"/>
          </a:bodyPr>
          <a:lstStyle/>
          <a:p>
            <a:pPr>
              <a:buNone/>
            </a:pPr>
            <a:r>
              <a:rPr lang="es-ES" dirty="0" smtClean="0">
                <a:solidFill>
                  <a:schemeClr val="accent1">
                    <a:lumMod val="60000"/>
                    <a:lumOff val="40000"/>
                  </a:schemeClr>
                </a:solidFill>
              </a:rPr>
              <a:t>     Un retiarius puede traducirse literalmente como «hombre de la red fue uno de los distintos tipos de gladiadores de la antigua Roma que combatían con un equipamiento parecido al utilizado por los pescadores: una red lastrada,un tridente y una daga</a:t>
            </a:r>
          </a:p>
          <a:p>
            <a:pPr>
              <a:buNone/>
            </a:pPr>
            <a:r>
              <a:rPr lang="es-ES" dirty="0" smtClean="0">
                <a:solidFill>
                  <a:schemeClr val="accent1">
                    <a:lumMod val="60000"/>
                    <a:lumOff val="40000"/>
                  </a:schemeClr>
                </a:solidFill>
              </a:rPr>
              <a:t>     Luchaba con un armamento ligero, protegiéndose con un brazalete llamado </a:t>
            </a:r>
            <a:r>
              <a:rPr lang="es-ES" i="1" dirty="0" smtClean="0">
                <a:solidFill>
                  <a:schemeClr val="accent1">
                    <a:lumMod val="60000"/>
                    <a:lumOff val="40000"/>
                  </a:schemeClr>
                </a:solidFill>
              </a:rPr>
              <a:t>lorica manica</a:t>
            </a:r>
            <a:r>
              <a:rPr lang="es-ES" dirty="0" smtClean="0">
                <a:solidFill>
                  <a:schemeClr val="accent1">
                    <a:lumMod val="60000"/>
                    <a:lumOff val="40000"/>
                  </a:schemeClr>
                </a:solidFill>
              </a:rPr>
              <a:t> y un protector del hombro que recibía el nombre de </a:t>
            </a:r>
            <a:r>
              <a:rPr lang="es-ES" i="1" dirty="0" smtClean="0">
                <a:solidFill>
                  <a:schemeClr val="accent1">
                    <a:lumMod val="60000"/>
                    <a:lumOff val="40000"/>
                  </a:schemeClr>
                </a:solidFill>
              </a:rPr>
              <a:t>galerus</a:t>
            </a:r>
            <a:r>
              <a:rPr lang="es-ES" dirty="0" smtClean="0">
                <a:solidFill>
                  <a:schemeClr val="accent1">
                    <a:lumMod val="60000"/>
                    <a:lumOff val="40000"/>
                  </a:schemeClr>
                </a:solidFill>
              </a:rPr>
              <a:t> . Su vestimenta estaba generalmente compuesta ya por unos ropajes de algodón llamados </a:t>
            </a:r>
            <a:r>
              <a:rPr lang="es-ES" i="1" dirty="0" smtClean="0">
                <a:solidFill>
                  <a:schemeClr val="accent1">
                    <a:lumMod val="60000"/>
                    <a:lumOff val="40000"/>
                  </a:schemeClr>
                </a:solidFill>
              </a:rPr>
              <a:t>subligaculum</a:t>
            </a:r>
            <a:r>
              <a:rPr lang="es-ES" dirty="0" smtClean="0">
                <a:solidFill>
                  <a:schemeClr val="accent1">
                    <a:lumMod val="60000"/>
                    <a:lumOff val="40000"/>
                  </a:schemeClr>
                </a:solidFill>
              </a:rPr>
              <a:t>, que se sujetaban con un cinturón ancho o bien por una túnica corta. No llevaba protecciones en el calzado.</a:t>
            </a:r>
            <a:endParaRPr lang="es-ES" dirty="0">
              <a:solidFill>
                <a:schemeClr val="accent1">
                  <a:lumMod val="60000"/>
                  <a:lumOff val="40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67</TotalTime>
  <Words>68</Words>
  <Application>Microsoft Office PowerPoint</Application>
  <PresentationFormat>Presentación en pantalla (4:3)</PresentationFormat>
  <Paragraphs>28</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Vértice</vt:lpstr>
      <vt:lpstr>Gladiadores</vt:lpstr>
      <vt:lpstr>Samnita:</vt:lpstr>
      <vt:lpstr>Los Samnitas.</vt:lpstr>
      <vt:lpstr>Thraex:</vt:lpstr>
      <vt:lpstr>Los Thraex.</vt:lpstr>
      <vt:lpstr>Murmillo:</vt:lpstr>
      <vt:lpstr>Los Murmillo.</vt:lpstr>
      <vt:lpstr>Retiarius:</vt:lpstr>
      <vt:lpstr>Los Retiarius.</vt:lpstr>
      <vt:lpstr>Presentación de PowerPoint</vt:lpstr>
    </vt:vector>
  </TitlesOfParts>
  <Company>Windows XP Titan Ultimate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Gladiadores</dc:title>
  <dc:creator>Jose Luis</dc:creator>
  <cp:lastModifiedBy>Profesor</cp:lastModifiedBy>
  <cp:revision>7</cp:revision>
  <dcterms:created xsi:type="dcterms:W3CDTF">2014-01-12T19:20:37Z</dcterms:created>
  <dcterms:modified xsi:type="dcterms:W3CDTF">2014-01-13T08:04:28Z</dcterms:modified>
</cp:coreProperties>
</file>