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57" r:id="rId3"/>
    <p:sldId id="258" r:id="rId4"/>
    <p:sldId id="256" r:id="rId5"/>
    <p:sldId id="267" r:id="rId6"/>
    <p:sldId id="261" r:id="rId7"/>
    <p:sldId id="262" r:id="rId8"/>
    <p:sldId id="263" r:id="rId9"/>
    <p:sldId id="264" r:id="rId10"/>
    <p:sldId id="265" r:id="rId11"/>
    <p:sldId id="272" r:id="rId12"/>
    <p:sldId id="266" r:id="rId13"/>
    <p:sldId id="271" r:id="rId14"/>
    <p:sldId id="259" r:id="rId15"/>
    <p:sldId id="260" r:id="rId16"/>
    <p:sldId id="269" r:id="rId17"/>
    <p:sldId id="270" r:id="rId18"/>
    <p:sldId id="273" r:id="rId19"/>
    <p:sldId id="274" r:id="rId2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3BCCB341-D307-47F4-BB9D-B6CAFFBC2C65}" type="datetimeFigureOut">
              <a:rPr lang="es-ES" smtClean="0"/>
              <a:t>11/01/2014</a:t>
            </a:fld>
            <a:endParaRPr lang="es-ES" dirty="0"/>
          </a:p>
        </p:txBody>
      </p:sp>
      <p:sp>
        <p:nvSpPr>
          <p:cNvPr id="2" name="1 Marcador de pie de página"/>
          <p:cNvSpPr>
            <a:spLocks noGrp="1"/>
          </p:cNvSpPr>
          <p:nvPr>
            <p:ph type="ftr" sz="quarter" idx="11"/>
          </p:nvPr>
        </p:nvSpPr>
        <p:spPr/>
        <p:txBody>
          <a:bodyPr/>
          <a:lstStyle/>
          <a:p>
            <a:endParaRPr lang="es-ES" dirty="0"/>
          </a:p>
        </p:txBody>
      </p:sp>
      <p:sp>
        <p:nvSpPr>
          <p:cNvPr id="15" name="14 Marcador de número de diapositiva"/>
          <p:cNvSpPr>
            <a:spLocks noGrp="1"/>
          </p:cNvSpPr>
          <p:nvPr>
            <p:ph type="sldNum" sz="quarter" idx="12"/>
          </p:nvPr>
        </p:nvSpPr>
        <p:spPr>
          <a:xfrm>
            <a:off x="8229600" y="6473952"/>
            <a:ext cx="758952" cy="246888"/>
          </a:xfrm>
        </p:spPr>
        <p:txBody>
          <a:bodyPr/>
          <a:lstStyle/>
          <a:p>
            <a:fld id="{622F0003-35DB-4285-9BF6-3DC5FBC2F667}" type="slidenum">
              <a:rPr lang="es-ES" smtClean="0"/>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BCCB341-D307-47F4-BB9D-B6CAFFBC2C65}" type="datetimeFigureOut">
              <a:rPr lang="es-ES" smtClean="0"/>
              <a:t>11/01/2014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622F0003-35DB-4285-9BF6-3DC5FBC2F667}" type="slidenum">
              <a:rPr lang="es-ES" smtClean="0"/>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BCCB341-D307-47F4-BB9D-B6CAFFBC2C65}" type="datetimeFigureOut">
              <a:rPr lang="es-ES" smtClean="0"/>
              <a:t>11/01/2014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622F0003-35DB-4285-9BF6-3DC5FBC2F667}" type="slidenum">
              <a:rPr lang="es-ES" smtClean="0"/>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3BCCB341-D307-47F4-BB9D-B6CAFFBC2C65}" type="datetimeFigureOut">
              <a:rPr lang="es-ES" smtClean="0"/>
              <a:t>11/01/2014</a:t>
            </a:fld>
            <a:endParaRPr lang="es-ES" dirty="0"/>
          </a:p>
        </p:txBody>
      </p:sp>
      <p:sp>
        <p:nvSpPr>
          <p:cNvPr id="19" name="18 Marcador de pie de página"/>
          <p:cNvSpPr>
            <a:spLocks noGrp="1"/>
          </p:cNvSpPr>
          <p:nvPr>
            <p:ph type="ftr" sz="quarter" idx="11"/>
          </p:nvPr>
        </p:nvSpPr>
        <p:spPr>
          <a:xfrm>
            <a:off x="3581400" y="76200"/>
            <a:ext cx="2895600" cy="288925"/>
          </a:xfrm>
        </p:spPr>
        <p:txBody>
          <a:bodyPr/>
          <a:lstStyle/>
          <a:p>
            <a:endParaRPr lang="es-ES" dirty="0"/>
          </a:p>
        </p:txBody>
      </p:sp>
      <p:sp>
        <p:nvSpPr>
          <p:cNvPr id="16" name="15 Marcador de número de diapositiva"/>
          <p:cNvSpPr>
            <a:spLocks noGrp="1"/>
          </p:cNvSpPr>
          <p:nvPr>
            <p:ph type="sldNum" sz="quarter" idx="12"/>
          </p:nvPr>
        </p:nvSpPr>
        <p:spPr>
          <a:xfrm>
            <a:off x="8229600" y="6473952"/>
            <a:ext cx="758952" cy="246888"/>
          </a:xfrm>
        </p:spPr>
        <p:txBody>
          <a:bodyPr/>
          <a:lstStyle/>
          <a:p>
            <a:fld id="{622F0003-35DB-4285-9BF6-3DC5FBC2F667}" type="slidenum">
              <a:rPr lang="es-ES" smtClean="0"/>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3BCCB341-D307-47F4-BB9D-B6CAFFBC2C65}" type="datetimeFigureOut">
              <a:rPr lang="es-ES" smtClean="0"/>
              <a:t>11/01/2014</a:t>
            </a:fld>
            <a:endParaRPr lang="es-ES" dirty="0"/>
          </a:p>
        </p:txBody>
      </p:sp>
      <p:sp>
        <p:nvSpPr>
          <p:cNvPr id="11" name="10 Marcador de pie de página"/>
          <p:cNvSpPr>
            <a:spLocks noGrp="1"/>
          </p:cNvSpPr>
          <p:nvPr>
            <p:ph type="ftr" sz="quarter" idx="11"/>
          </p:nvPr>
        </p:nvSpPr>
        <p:spPr/>
        <p:txBody>
          <a:bodyPr/>
          <a:lstStyle/>
          <a:p>
            <a:endParaRPr lang="es-ES" dirty="0"/>
          </a:p>
        </p:txBody>
      </p:sp>
      <p:sp>
        <p:nvSpPr>
          <p:cNvPr id="16" name="15 Marcador de número de diapositiva"/>
          <p:cNvSpPr>
            <a:spLocks noGrp="1"/>
          </p:cNvSpPr>
          <p:nvPr>
            <p:ph type="sldNum" sz="quarter" idx="12"/>
          </p:nvPr>
        </p:nvSpPr>
        <p:spPr/>
        <p:txBody>
          <a:bodyPr/>
          <a:lstStyle/>
          <a:p>
            <a:fld id="{622F0003-35DB-4285-9BF6-3DC5FBC2F667}" type="slidenum">
              <a:rPr lang="es-ES" smtClean="0"/>
              <a:t>‹Nº›</a:t>
            </a:fld>
            <a:endParaRPr lang="es-ES" dirty="0"/>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3BCCB341-D307-47F4-BB9D-B6CAFFBC2C65}" type="datetimeFigureOut">
              <a:rPr lang="es-ES" smtClean="0"/>
              <a:t>11/01/2014</a:t>
            </a:fld>
            <a:endParaRPr lang="es-ES" dirty="0"/>
          </a:p>
        </p:txBody>
      </p:sp>
      <p:sp>
        <p:nvSpPr>
          <p:cNvPr id="10" name="9 Marcador de pie de página"/>
          <p:cNvSpPr>
            <a:spLocks noGrp="1"/>
          </p:cNvSpPr>
          <p:nvPr>
            <p:ph type="ftr" sz="quarter" idx="11"/>
          </p:nvPr>
        </p:nvSpPr>
        <p:spPr/>
        <p:txBody>
          <a:bodyPr/>
          <a:lstStyle/>
          <a:p>
            <a:endParaRPr lang="es-ES" dirty="0"/>
          </a:p>
        </p:txBody>
      </p:sp>
      <p:sp>
        <p:nvSpPr>
          <p:cNvPr id="31" name="30 Marcador de número de diapositiva"/>
          <p:cNvSpPr>
            <a:spLocks noGrp="1"/>
          </p:cNvSpPr>
          <p:nvPr>
            <p:ph type="sldNum" sz="quarter" idx="12"/>
          </p:nvPr>
        </p:nvSpPr>
        <p:spPr/>
        <p:txBody>
          <a:bodyPr/>
          <a:lstStyle/>
          <a:p>
            <a:fld id="{622F0003-35DB-4285-9BF6-3DC5FBC2F667}" type="slidenum">
              <a:rPr lang="es-ES" smtClean="0"/>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3BCCB341-D307-47F4-BB9D-B6CAFFBC2C65}" type="datetimeFigureOut">
              <a:rPr lang="es-ES" smtClean="0"/>
              <a:t>11/01/2014</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a:xfrm>
            <a:off x="8229600" y="6477000"/>
            <a:ext cx="762000" cy="246888"/>
          </a:xfrm>
        </p:spPr>
        <p:txBody>
          <a:bodyPr/>
          <a:lstStyle/>
          <a:p>
            <a:fld id="{622F0003-35DB-4285-9BF6-3DC5FBC2F667}" type="slidenum">
              <a:rPr lang="es-ES" smtClean="0"/>
              <a:t>‹Nº›</a:t>
            </a:fld>
            <a:endParaRPr lang="es-ES" dirty="0"/>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3BCCB341-D307-47F4-BB9D-B6CAFFBC2C65}" type="datetimeFigureOut">
              <a:rPr lang="es-ES" smtClean="0"/>
              <a:t>11/01/2014</a:t>
            </a:fld>
            <a:endParaRPr lang="es-ES" dirty="0"/>
          </a:p>
        </p:txBody>
      </p:sp>
      <p:sp>
        <p:nvSpPr>
          <p:cNvPr id="21" name="20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622F0003-35DB-4285-9BF6-3DC5FBC2F667}" type="slidenum">
              <a:rPr lang="es-ES" smtClean="0"/>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3BCCB341-D307-47F4-BB9D-B6CAFFBC2C65}" type="datetimeFigureOut">
              <a:rPr lang="es-ES" smtClean="0"/>
              <a:t>11/01/2014</a:t>
            </a:fld>
            <a:endParaRPr lang="es-ES" dirty="0"/>
          </a:p>
        </p:txBody>
      </p:sp>
      <p:sp>
        <p:nvSpPr>
          <p:cNvPr id="24" name="23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622F0003-35DB-4285-9BF6-3DC5FBC2F667}" type="slidenum">
              <a:rPr lang="es-ES" smtClean="0"/>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3BCCB341-D307-47F4-BB9D-B6CAFFBC2C65}" type="datetimeFigureOut">
              <a:rPr lang="es-ES" smtClean="0"/>
              <a:t>11/01/2014</a:t>
            </a:fld>
            <a:endParaRPr lang="es-ES" dirty="0"/>
          </a:p>
        </p:txBody>
      </p:sp>
      <p:sp>
        <p:nvSpPr>
          <p:cNvPr id="29" name="28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622F0003-35DB-4285-9BF6-3DC5FBC2F667}" type="slidenum">
              <a:rPr lang="es-ES" smtClean="0"/>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3BCCB341-D307-47F4-BB9D-B6CAFFBC2C65}" type="datetimeFigureOut">
              <a:rPr lang="es-ES" smtClean="0"/>
              <a:t>11/01/2014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31" name="30 Marcador de número de diapositiva"/>
          <p:cNvSpPr>
            <a:spLocks noGrp="1"/>
          </p:cNvSpPr>
          <p:nvPr>
            <p:ph type="sldNum" sz="quarter" idx="12"/>
          </p:nvPr>
        </p:nvSpPr>
        <p:spPr/>
        <p:txBody>
          <a:bodyPr/>
          <a:lstStyle/>
          <a:p>
            <a:fld id="{622F0003-35DB-4285-9BF6-3DC5FBC2F667}" type="slidenum">
              <a:rPr lang="es-ES" smtClean="0"/>
              <a:t>‹Nº›</a:t>
            </a:fld>
            <a:endParaRPr lang="es-ES" dirty="0"/>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3BCCB341-D307-47F4-BB9D-B6CAFFBC2C65}" type="datetimeFigureOut">
              <a:rPr lang="es-ES" smtClean="0"/>
              <a:t>11/01/2014</a:t>
            </a:fld>
            <a:endParaRPr lang="es-ES" dirty="0"/>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S" dirty="0"/>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22F0003-35DB-4285-9BF6-3DC5FBC2F667}" type="slidenum">
              <a:rPr lang="es-ES" smtClean="0"/>
              <a:t>‹Nº›</a:t>
            </a:fld>
            <a:endParaRPr lang="es-ES" dirty="0"/>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1340768"/>
            <a:ext cx="7772400" cy="1470025"/>
          </a:xfrm>
        </p:spPr>
        <p:txBody>
          <a:bodyPr>
            <a:normAutofit/>
          </a:bodyPr>
          <a:lstStyle/>
          <a:p>
            <a:r>
              <a:rPr lang="es-ES" dirty="0" smtClean="0">
                <a:latin typeface="Arial Black" pitchFamily="34" charset="0"/>
              </a:rPr>
              <a:t>ESPECTACULOS Y VIDA COTIDIANA</a:t>
            </a:r>
            <a:endParaRPr lang="es-ES" dirty="0">
              <a:latin typeface="Arial Black" pitchFamily="34" charset="0"/>
            </a:endParaRPr>
          </a:p>
        </p:txBody>
      </p:sp>
      <p:sp>
        <p:nvSpPr>
          <p:cNvPr id="3" name="2 Subtítulo"/>
          <p:cNvSpPr>
            <a:spLocks noGrp="1"/>
          </p:cNvSpPr>
          <p:nvPr>
            <p:ph type="subTitle" idx="1"/>
          </p:nvPr>
        </p:nvSpPr>
        <p:spPr>
          <a:xfrm>
            <a:off x="251520" y="4509120"/>
            <a:ext cx="8458200" cy="914400"/>
          </a:xfrm>
        </p:spPr>
        <p:txBody>
          <a:bodyPr>
            <a:normAutofit fontScale="77500" lnSpcReduction="20000"/>
          </a:bodyPr>
          <a:lstStyle/>
          <a:p>
            <a:pPr algn="l"/>
            <a:endParaRPr lang="es-ES" dirty="0" smtClean="0"/>
          </a:p>
          <a:p>
            <a:pPr algn="l"/>
            <a:endParaRPr lang="es-ES" dirty="0"/>
          </a:p>
          <a:p>
            <a:pPr algn="l"/>
            <a:r>
              <a:rPr lang="es-ES" dirty="0" smtClean="0"/>
              <a:t>Por: César Mellado López</a:t>
            </a:r>
          </a:p>
          <a:p>
            <a:endParaRPr lang="es-ES" dirty="0"/>
          </a:p>
        </p:txBody>
      </p:sp>
    </p:spTree>
  </p:cSld>
  <p:clrMapOvr>
    <a:masterClrMapping/>
  </p:clrMapOvr>
  <p:transition>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124744"/>
            <a:ext cx="8229600" cy="4896544"/>
          </a:xfrm>
        </p:spPr>
        <p:txBody>
          <a:bodyPr>
            <a:normAutofit fontScale="92500" lnSpcReduction="20000"/>
          </a:bodyPr>
          <a:lstStyle/>
          <a:p>
            <a:endParaRPr lang="es-ES" i="1" dirty="0" smtClean="0">
              <a:solidFill>
                <a:srgbClr val="0070C0"/>
              </a:solidFill>
              <a:latin typeface="Arial" pitchFamily="34" charset="0"/>
              <a:cs typeface="Arial" pitchFamily="34" charset="0"/>
            </a:endParaRPr>
          </a:p>
          <a:p>
            <a:endParaRPr lang="es-ES" i="1" dirty="0" smtClean="0">
              <a:solidFill>
                <a:srgbClr val="0070C0"/>
              </a:solidFill>
              <a:latin typeface="Arial" pitchFamily="34" charset="0"/>
              <a:cs typeface="Arial" pitchFamily="34" charset="0"/>
            </a:endParaRPr>
          </a:p>
          <a:p>
            <a:r>
              <a:rPr lang="es-ES" i="1" dirty="0" smtClean="0">
                <a:solidFill>
                  <a:srgbClr val="0070C0"/>
                </a:solidFill>
                <a:latin typeface="Arial" pitchFamily="34" charset="0"/>
                <a:cs typeface="Arial" pitchFamily="34" charset="0"/>
              </a:rPr>
              <a:t>Los </a:t>
            </a:r>
            <a:r>
              <a:rPr lang="es-ES" i="1" dirty="0">
                <a:solidFill>
                  <a:srgbClr val="0070C0"/>
                </a:solidFill>
                <a:latin typeface="Arial" pitchFamily="34" charset="0"/>
                <a:cs typeface="Arial" pitchFamily="34" charset="0"/>
              </a:rPr>
              <a:t>gladiadores </a:t>
            </a:r>
            <a:r>
              <a:rPr lang="es-ES" i="1" dirty="0" smtClean="0">
                <a:solidFill>
                  <a:srgbClr val="0070C0"/>
                </a:solidFill>
                <a:latin typeface="Arial" pitchFamily="34" charset="0"/>
                <a:cs typeface="Arial" pitchFamily="34" charset="0"/>
              </a:rPr>
              <a:t>tracios:</a:t>
            </a:r>
            <a:r>
              <a:rPr lang="es-ES" dirty="0"/>
              <a:t> </a:t>
            </a:r>
            <a:r>
              <a:rPr lang="es-ES" dirty="0">
                <a:latin typeface="Corbel" pitchFamily="34" charset="0"/>
              </a:rPr>
              <a:t>contaban con un pequeño escudo rectangular o "</a:t>
            </a:r>
            <a:r>
              <a:rPr lang="es-ES" dirty="0">
                <a:latin typeface="Corbel" pitchFamily="34" charset="0"/>
              </a:rPr>
              <a:t>parmula" (de aprox. 60 x 65 cm) y una espada muy corta con hoja ligeramente curva o "sica", con el objeto de atacar la espalda desarmada de su oponente. Su indumentaria incluía armadura en ambas piernas, necesarias dado lo reducido de su escudo, protector para el hombro y brazo de la espada, túnica corta con cinturón ancho y casco con pluma lateral, visera y cresta alta. </a:t>
            </a: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4000" i="1" dirty="0">
                <a:latin typeface="Arial Black" pitchFamily="34" charset="0"/>
              </a:rPr>
              <a:t>Gladiador romano samnita</a:t>
            </a:r>
          </a:p>
        </p:txBody>
      </p:sp>
      <p:pic>
        <p:nvPicPr>
          <p:cNvPr id="4" name="3 Marcador de contenido" descr="samnita.jpg"/>
          <p:cNvPicPr>
            <a:picLocks noGrp="1" noChangeAspect="1"/>
          </p:cNvPicPr>
          <p:nvPr>
            <p:ph idx="1"/>
          </p:nvPr>
        </p:nvPicPr>
        <p:blipFill>
          <a:blip r:embed="rId2" cstate="print"/>
          <a:stretch>
            <a:fillRect/>
          </a:stretch>
        </p:blipFill>
        <p:spPr>
          <a:xfrm>
            <a:off x="3157822" y="1554163"/>
            <a:ext cx="2980755" cy="4525962"/>
          </a:xfrm>
        </p:spPr>
      </p:pic>
    </p:spTree>
  </p:cSld>
  <p:clrMapOvr>
    <a:masterClrMapping/>
  </p:clrMapOvr>
  <p:transition>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i="1" dirty="0">
                <a:latin typeface="Arial Black" pitchFamily="34" charset="0"/>
              </a:rPr>
              <a:t>Viviendas Romanas</a:t>
            </a:r>
          </a:p>
        </p:txBody>
      </p:sp>
      <p:sp>
        <p:nvSpPr>
          <p:cNvPr id="3" name="2 Marcador de contenido"/>
          <p:cNvSpPr>
            <a:spLocks noGrp="1"/>
          </p:cNvSpPr>
          <p:nvPr>
            <p:ph idx="1"/>
          </p:nvPr>
        </p:nvSpPr>
        <p:spPr/>
        <p:txBody>
          <a:bodyPr/>
          <a:lstStyle/>
          <a:p>
            <a:endParaRPr lang="es-ES" sz="3000" dirty="0" smtClean="0">
              <a:latin typeface="Corbel" pitchFamily="34" charset="0"/>
            </a:endParaRPr>
          </a:p>
          <a:p>
            <a:r>
              <a:rPr lang="es-ES" sz="3000" dirty="0" smtClean="0">
                <a:latin typeface="Corbel" pitchFamily="34" charset="0"/>
              </a:rPr>
              <a:t>Las</a:t>
            </a:r>
            <a:r>
              <a:rPr lang="es-ES" sz="3000" dirty="0">
                <a:latin typeface="Corbel" pitchFamily="34" charset="0"/>
              </a:rPr>
              <a:t> viviendas de la antigua Roma tenían tres modalidades principales: </a:t>
            </a:r>
            <a:r>
              <a:rPr lang="es-ES" sz="3000" dirty="0">
                <a:latin typeface="Corbel" pitchFamily="34" charset="0"/>
              </a:rPr>
              <a:t>domus e insulae como viviendas urbanas (rica y modesta, respectivamente) y villae en el campo. Las casae o viviendas de esclavos y clases bajas, construidas con medios muy precarios, se han conservado con mayor dificultad.</a:t>
            </a:r>
          </a:p>
        </p:txBody>
      </p:sp>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i="1" dirty="0">
                <a:latin typeface="Arial Black" pitchFamily="34" charset="0"/>
              </a:rPr>
              <a:t>Vivienda romana</a:t>
            </a:r>
          </a:p>
        </p:txBody>
      </p:sp>
      <p:pic>
        <p:nvPicPr>
          <p:cNvPr id="4" name="3 Marcador de contenido" descr="domus_lt.jpg"/>
          <p:cNvPicPr>
            <a:picLocks noGrp="1" noChangeAspect="1"/>
          </p:cNvPicPr>
          <p:nvPr>
            <p:ph idx="1"/>
          </p:nvPr>
        </p:nvPicPr>
        <p:blipFill>
          <a:blip r:embed="rId2" cstate="print"/>
          <a:stretch>
            <a:fillRect/>
          </a:stretch>
        </p:blipFill>
        <p:spPr>
          <a:xfrm>
            <a:off x="1115616" y="2636912"/>
            <a:ext cx="2857500" cy="1800225"/>
          </a:xfrm>
        </p:spPr>
      </p:pic>
      <p:pic>
        <p:nvPicPr>
          <p:cNvPr id="5" name="4 Imagen" descr="1173998460.jpg"/>
          <p:cNvPicPr>
            <a:picLocks noChangeAspect="1"/>
          </p:cNvPicPr>
          <p:nvPr/>
        </p:nvPicPr>
        <p:blipFill>
          <a:blip r:embed="rId3" cstate="print"/>
          <a:stretch>
            <a:fillRect/>
          </a:stretch>
        </p:blipFill>
        <p:spPr>
          <a:xfrm>
            <a:off x="5220072" y="2636912"/>
            <a:ext cx="2736304" cy="2052228"/>
          </a:xfrm>
          <a:prstGeom prst="rect">
            <a:avLst/>
          </a:prstGeom>
        </p:spPr>
      </p:pic>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i="1" dirty="0">
                <a:latin typeface="Arial Black" pitchFamily="34" charset="0"/>
              </a:rPr>
              <a:t>Termas</a:t>
            </a:r>
            <a:r>
              <a:rPr lang="es-ES" i="1" dirty="0">
                <a:latin typeface="Arial Black" pitchFamily="34" charset="0"/>
              </a:rPr>
              <a:t> Romanas</a:t>
            </a:r>
          </a:p>
        </p:txBody>
      </p:sp>
      <p:sp>
        <p:nvSpPr>
          <p:cNvPr id="3" name="2 Marcador de contenido"/>
          <p:cNvSpPr>
            <a:spLocks noGrp="1"/>
          </p:cNvSpPr>
          <p:nvPr>
            <p:ph idx="1"/>
          </p:nvPr>
        </p:nvSpPr>
        <p:spPr/>
        <p:txBody>
          <a:bodyPr>
            <a:normAutofit fontScale="92500"/>
          </a:bodyPr>
          <a:lstStyle/>
          <a:p>
            <a:r>
              <a:rPr lang="es-ES" dirty="0">
                <a:latin typeface="Corbel" pitchFamily="34" charset="0"/>
              </a:rPr>
              <a:t>Fueron los romanos los primeros en aprovechar, racionalmente, el agua termal para curar enfermedades</a:t>
            </a:r>
            <a:r>
              <a:rPr lang="es-ES" dirty="0" smtClean="0">
                <a:latin typeface="Corbel" pitchFamily="34" charset="0"/>
              </a:rPr>
              <a:t>.</a:t>
            </a:r>
          </a:p>
          <a:p>
            <a:r>
              <a:rPr lang="es-ES" dirty="0">
                <a:latin typeface="Corbel" pitchFamily="34" charset="0"/>
              </a:rPr>
              <a:t>Aunque fueron los griegos los que convirtieron el acto natural de bañarse en el mar, en el lago o en el río en una compleja técnica, construyendo, hasta, edificios especiales. Fue el papel de Roma y su ingeniería lo que perfeccionó estas instalaciones hasta convertirlas en un modelo a seguir</a:t>
            </a:r>
            <a:endParaRPr lang="es-ES" b="1" dirty="0">
              <a:latin typeface="Corbel" pitchFamily="34" charset="0"/>
            </a:endParaRPr>
          </a:p>
          <a:p>
            <a:endParaRPr lang="es-ES" dirty="0"/>
          </a:p>
        </p:txBody>
      </p:sp>
    </p:spTree>
  </p:cSld>
  <p:clrMapOvr>
    <a:masterClrMapping/>
  </p:clrMapOvr>
  <p:transition>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08720"/>
            <a:ext cx="8229600" cy="5217443"/>
          </a:xfrm>
        </p:spPr>
        <p:txBody>
          <a:bodyPr>
            <a:normAutofit fontScale="92500" lnSpcReduction="10000"/>
          </a:bodyPr>
          <a:lstStyle/>
          <a:p>
            <a:r>
              <a:rPr lang="es-ES" dirty="0" smtClean="0">
                <a:latin typeface="Corbel" pitchFamily="34" charset="0"/>
              </a:rPr>
              <a:t>Los </a:t>
            </a:r>
            <a:r>
              <a:rPr lang="es-ES" dirty="0">
                <a:latin typeface="Corbel" pitchFamily="34" charset="0"/>
              </a:rPr>
              <a:t>baños en las villas romanas se llamaban </a:t>
            </a:r>
            <a:r>
              <a:rPr lang="es-ES" dirty="0">
                <a:latin typeface="Corbel" pitchFamily="34" charset="0"/>
              </a:rPr>
              <a:t>balnea</a:t>
            </a:r>
            <a:r>
              <a:rPr lang="es-ES" dirty="0">
                <a:latin typeface="Corbel" pitchFamily="34" charset="0"/>
              </a:rPr>
              <a:t> y cuando eran públicos </a:t>
            </a:r>
            <a:r>
              <a:rPr lang="es-ES" dirty="0">
                <a:latin typeface="Corbel" pitchFamily="34" charset="0"/>
              </a:rPr>
              <a:t>thermae</a:t>
            </a:r>
            <a:r>
              <a:rPr lang="es-ES" dirty="0">
                <a:latin typeface="Corbel" pitchFamily="34" charset="0"/>
              </a:rPr>
              <a:t>. En las grandes termas los principios de la arquitectura romana: racionalidad, economía, especialidad, </a:t>
            </a:r>
            <a:r>
              <a:rPr lang="es-ES" dirty="0">
                <a:latin typeface="Corbel" pitchFamily="34" charset="0"/>
              </a:rPr>
              <a:t>axialidad</a:t>
            </a:r>
            <a:r>
              <a:rPr lang="es-ES" dirty="0">
                <a:latin typeface="Corbel" pitchFamily="34" charset="0"/>
              </a:rPr>
              <a:t>, simetría y monumentalidad, alcanzan su máximo apogeo. Eran edificios donde se podía hacer innovaciones arquitectónicas, ya que no estaban sometidos a presiones sociales fuertes, eran, tan sólo, lugares de esparcimiento, de ahí, que sin proponérselo, se hayan convertido en la tipología arquitectónica más interesante del imperio romano.</a:t>
            </a:r>
          </a:p>
        </p:txBody>
      </p:sp>
    </p:spTree>
  </p:cSld>
  <p:clrMapOvr>
    <a:masterClrMapping/>
  </p:clrMapOvr>
  <p:transition>
    <p:pull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noAutofit/>
          </a:bodyPr>
          <a:lstStyle/>
          <a:p>
            <a:r>
              <a:rPr lang="es-ES" sz="4000" i="1" dirty="0" smtClean="0">
                <a:latin typeface="Arial Black" pitchFamily="34" charset="0"/>
              </a:rPr>
              <a:t>Teatro</a:t>
            </a:r>
            <a:endParaRPr lang="es-ES" sz="4000" i="1" dirty="0">
              <a:latin typeface="Arial Black" pitchFamily="34" charset="0"/>
            </a:endParaRPr>
          </a:p>
        </p:txBody>
      </p:sp>
      <p:sp>
        <p:nvSpPr>
          <p:cNvPr id="3" name="2 Marcador de contenido"/>
          <p:cNvSpPr>
            <a:spLocks noGrp="1"/>
          </p:cNvSpPr>
          <p:nvPr>
            <p:ph idx="1"/>
          </p:nvPr>
        </p:nvSpPr>
        <p:spPr>
          <a:xfrm>
            <a:off x="467544" y="1052736"/>
            <a:ext cx="8229600" cy="4857403"/>
          </a:xfrm>
        </p:spPr>
        <p:txBody>
          <a:bodyPr>
            <a:noAutofit/>
          </a:bodyPr>
          <a:lstStyle/>
          <a:p>
            <a:r>
              <a:rPr lang="es-ES" sz="3000" dirty="0">
                <a:latin typeface="Corbel" pitchFamily="34" charset="0"/>
              </a:rPr>
              <a:t>Las características principales del teatro Romano derivaron en un principio de las del teatro griego, ya que muchas de las características generales de la arquitectura romana derivan directamente de la arquitectura del período helenístico.</a:t>
            </a:r>
          </a:p>
          <a:p>
            <a:r>
              <a:rPr lang="es-ES" sz="3000" dirty="0">
                <a:latin typeface="Corbel" pitchFamily="34" charset="0"/>
              </a:rPr>
              <a:t>Los primeros teatros se construyeron en adobe. Éstos se derribaban después de que el acontecimiento para el cual fueron erigidos concluyera. Una ley impedía la construcción de teatros permanentes. </a:t>
            </a:r>
            <a:r>
              <a:rPr lang="es-ES" sz="3000" dirty="0">
                <a:latin typeface="Corbel" pitchFamily="34" charset="0"/>
              </a:rPr>
              <a:t>Sin embargo, en el 55 a. </a:t>
            </a:r>
            <a:r>
              <a:rPr lang="es-ES" sz="3000" dirty="0" smtClean="0">
                <a:latin typeface="Corbel" pitchFamily="34" charset="0"/>
              </a:rPr>
              <a:t>C.se </a:t>
            </a:r>
            <a:r>
              <a:rPr lang="es-ES" sz="3000" dirty="0">
                <a:latin typeface="Corbel" pitchFamily="34" charset="0"/>
              </a:rPr>
              <a:t>construyó el Teatro de Pompeyo con un templo para evitar la ley.</a:t>
            </a:r>
          </a:p>
          <a:p>
            <a:pPr>
              <a:buNone/>
            </a:pPr>
            <a:endParaRPr lang="es-ES" sz="3000" i="1" dirty="0">
              <a:latin typeface="Arial Black" pitchFamily="34" charset="0"/>
              <a:ea typeface="+mj-ea"/>
              <a:cs typeface="+mj-cs"/>
            </a:endParaRPr>
          </a:p>
        </p:txBody>
      </p:sp>
    </p:spTree>
  </p:cSld>
  <p:clrMapOvr>
    <a:masterClrMapping/>
  </p:clrMapOvr>
  <p:transition>
    <p:pull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76672"/>
            <a:ext cx="8229600" cy="940966"/>
          </a:xfrm>
        </p:spPr>
        <p:txBody>
          <a:bodyPr>
            <a:normAutofit fontScale="90000"/>
          </a:bodyPr>
          <a:lstStyle/>
          <a:p>
            <a:r>
              <a:rPr lang="es-ES" i="1" dirty="0" smtClean="0">
                <a:latin typeface="Arial Black" pitchFamily="34" charset="0"/>
              </a:rPr>
              <a:t/>
            </a:r>
            <a:br>
              <a:rPr lang="es-ES" i="1" dirty="0" smtClean="0">
                <a:latin typeface="Arial Black" pitchFamily="34" charset="0"/>
              </a:rPr>
            </a:br>
            <a:r>
              <a:rPr lang="es-ES" i="1" dirty="0" smtClean="0">
                <a:latin typeface="Arial Black" pitchFamily="34" charset="0"/>
              </a:rPr>
              <a:t>Circo </a:t>
            </a:r>
            <a:r>
              <a:rPr lang="es-ES" i="1" dirty="0">
                <a:latin typeface="Arial Black" pitchFamily="34" charset="0"/>
              </a:rPr>
              <a:t>romano</a:t>
            </a:r>
            <a:r>
              <a:rPr lang="es-ES" dirty="0"/>
              <a:t/>
            </a:r>
            <a:br>
              <a:rPr lang="es-ES" dirty="0"/>
            </a:br>
            <a:endParaRPr lang="es-ES" dirty="0"/>
          </a:p>
        </p:txBody>
      </p:sp>
      <p:sp>
        <p:nvSpPr>
          <p:cNvPr id="3" name="2 Marcador de contenido"/>
          <p:cNvSpPr>
            <a:spLocks noGrp="1"/>
          </p:cNvSpPr>
          <p:nvPr>
            <p:ph idx="1"/>
          </p:nvPr>
        </p:nvSpPr>
        <p:spPr/>
        <p:txBody>
          <a:bodyPr>
            <a:normAutofit lnSpcReduction="10000"/>
          </a:bodyPr>
          <a:lstStyle/>
          <a:p>
            <a:r>
              <a:rPr lang="es-ES" dirty="0">
                <a:latin typeface="Corbel" pitchFamily="34" charset="0"/>
              </a:rPr>
              <a:t>El llamado Circo </a:t>
            </a:r>
            <a:r>
              <a:rPr lang="es-ES" dirty="0" smtClean="0">
                <a:latin typeface="Corbel" pitchFamily="34" charset="0"/>
              </a:rPr>
              <a:t>romano</a:t>
            </a:r>
            <a:r>
              <a:rPr lang="es-ES" dirty="0">
                <a:latin typeface="Corbel" pitchFamily="34" charset="0"/>
              </a:rPr>
              <a:t> es una de las instalaciones lúdicas más importantes de las ciudades romanas. Junto con el teatro y el anfiteatro, forma la trilogía de grandes instalaciones destinadas a divertir al pueblo. Inspirado en los hipódromos y estadios </a:t>
            </a:r>
            <a:r>
              <a:rPr lang="es-ES" dirty="0" smtClean="0">
                <a:latin typeface="Corbel" pitchFamily="34" charset="0"/>
              </a:rPr>
              <a:t>griegos</a:t>
            </a:r>
            <a:r>
              <a:rPr lang="es-ES" baseline="30000" dirty="0">
                <a:latin typeface="Corbel" pitchFamily="34" charset="0"/>
              </a:rPr>
              <a:t> </a:t>
            </a:r>
            <a:r>
              <a:rPr lang="es-ES" dirty="0" smtClean="0">
                <a:latin typeface="Corbel" pitchFamily="34" charset="0"/>
              </a:rPr>
              <a:t>pero </a:t>
            </a:r>
            <a:r>
              <a:rPr lang="es-ES" dirty="0">
                <a:latin typeface="Corbel" pitchFamily="34" charset="0"/>
              </a:rPr>
              <a:t>de medidas mucho mayores que estos, el circo romano estaba destinado a carreras, espectáculos, y representaciones, que conmemoraban los acontecimientos del Imperio</a:t>
            </a:r>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latin typeface="Arial Black" pitchFamily="34" charset="0"/>
              </a:rPr>
              <a:t>Bibliografía</a:t>
            </a:r>
            <a:endParaRPr lang="es-ES" dirty="0">
              <a:latin typeface="Arial Black" pitchFamily="34" charset="0"/>
            </a:endParaRPr>
          </a:p>
        </p:txBody>
      </p:sp>
      <p:sp>
        <p:nvSpPr>
          <p:cNvPr id="3" name="2 Marcador de contenido"/>
          <p:cNvSpPr>
            <a:spLocks noGrp="1"/>
          </p:cNvSpPr>
          <p:nvPr>
            <p:ph idx="1"/>
          </p:nvPr>
        </p:nvSpPr>
        <p:spPr/>
        <p:txBody>
          <a:bodyPr/>
          <a:lstStyle/>
          <a:p>
            <a:endParaRPr lang="es-ES" dirty="0" smtClean="0"/>
          </a:p>
          <a:p>
            <a:pPr>
              <a:buNone/>
            </a:pPr>
            <a:endParaRPr lang="es-ES" dirty="0" smtClean="0"/>
          </a:p>
          <a:p>
            <a:endParaRPr lang="es-ES" dirty="0" smtClean="0"/>
          </a:p>
          <a:p>
            <a:r>
              <a:rPr lang="es-ES" dirty="0" smtClean="0">
                <a:latin typeface="Corbel" pitchFamily="34" charset="0"/>
              </a:rPr>
              <a:t>Google Imágenes</a:t>
            </a:r>
          </a:p>
          <a:p>
            <a:r>
              <a:rPr lang="es-ES" dirty="0" smtClean="0">
                <a:latin typeface="Corbel" pitchFamily="34" charset="0"/>
              </a:rPr>
              <a:t>Wikipedia</a:t>
            </a:r>
            <a:endParaRPr lang="es-ES" dirty="0" smtClean="0">
              <a:latin typeface="Corbel" pitchFamily="34" charset="0"/>
            </a:endParaRPr>
          </a:p>
          <a:p>
            <a:r>
              <a:rPr lang="es-ES" dirty="0" smtClean="0">
                <a:latin typeface="Corbel" pitchFamily="34" charset="0"/>
              </a:rPr>
              <a:t>Wiki de Latín </a:t>
            </a:r>
            <a:endParaRPr lang="es-ES" dirty="0">
              <a:latin typeface="Corbel" pitchFamily="34" charset="0"/>
            </a:endParaRPr>
          </a:p>
        </p:txBody>
      </p:sp>
    </p:spTree>
  </p:cSld>
  <p:clrMapOvr>
    <a:masterClrMapping/>
  </p:clrMapOvr>
  <p:transition>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1979712" y="2564904"/>
            <a:ext cx="4896544" cy="1446550"/>
          </a:xfrm>
          <a:prstGeom prst="rect">
            <a:avLst/>
          </a:prstGeom>
          <a:noFill/>
        </p:spPr>
        <p:txBody>
          <a:bodyPr wrap="square" lIns="91440" tIns="45720" rIns="91440" bIns="45720">
            <a:spAutoFit/>
          </a:bodyPr>
          <a:lstStyle/>
          <a:p>
            <a:pPr algn="ctr"/>
            <a:r>
              <a:rPr lang="es-ES" sz="8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FIN</a:t>
            </a:r>
            <a:endParaRPr lang="es-ES" sz="88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0"/>
            <a:ext cx="8229600" cy="1143000"/>
          </a:xfrm>
        </p:spPr>
        <p:txBody>
          <a:bodyPr/>
          <a:lstStyle/>
          <a:p>
            <a:r>
              <a:rPr lang="es-ES" i="1" dirty="0" smtClean="0">
                <a:latin typeface="Arial Black" pitchFamily="34" charset="0"/>
              </a:rPr>
              <a:t>INDICE</a:t>
            </a:r>
            <a:endParaRPr lang="es-ES" i="1" dirty="0">
              <a:latin typeface="Arial Black" pitchFamily="34" charset="0"/>
            </a:endParaRPr>
          </a:p>
        </p:txBody>
      </p:sp>
      <p:sp>
        <p:nvSpPr>
          <p:cNvPr id="3" name="2 Marcador de contenido"/>
          <p:cNvSpPr>
            <a:spLocks noGrp="1"/>
          </p:cNvSpPr>
          <p:nvPr>
            <p:ph idx="1"/>
          </p:nvPr>
        </p:nvSpPr>
        <p:spPr>
          <a:xfrm>
            <a:off x="457200" y="908720"/>
            <a:ext cx="8229600" cy="5760640"/>
          </a:xfrm>
        </p:spPr>
        <p:txBody>
          <a:bodyPr>
            <a:normAutofit/>
          </a:bodyPr>
          <a:lstStyle/>
          <a:p>
            <a:r>
              <a:rPr lang="es-ES" sz="2800" dirty="0" smtClean="0"/>
              <a:t>1.Receta de Re Coquinaria</a:t>
            </a:r>
          </a:p>
          <a:p>
            <a:r>
              <a:rPr lang="es-ES" sz="2800" dirty="0" smtClean="0"/>
              <a:t>2.</a:t>
            </a:r>
            <a:r>
              <a:rPr lang="es-ES" sz="2800" dirty="0" smtClean="0"/>
              <a:t>Marco Gavio </a:t>
            </a:r>
            <a:r>
              <a:rPr lang="es-ES" sz="2800" dirty="0" smtClean="0"/>
              <a:t>Apicio</a:t>
            </a:r>
            <a:r>
              <a:rPr lang="es-ES" sz="2800" dirty="0" smtClean="0"/>
              <a:t> </a:t>
            </a:r>
          </a:p>
          <a:p>
            <a:r>
              <a:rPr lang="es-ES" sz="2800" dirty="0" smtClean="0"/>
              <a:t>3.Gladiadores Romanos</a:t>
            </a:r>
          </a:p>
          <a:p>
            <a:r>
              <a:rPr lang="es-ES" sz="2800" dirty="0" smtClean="0"/>
              <a:t>3.1 Origen de los gladiadores</a:t>
            </a:r>
          </a:p>
          <a:p>
            <a:r>
              <a:rPr lang="es-ES" sz="2800" dirty="0" smtClean="0"/>
              <a:t>3.2 </a:t>
            </a:r>
            <a:r>
              <a:rPr lang="es-ES" sz="2800" dirty="0" smtClean="0"/>
              <a:t>Tipos de gladiadores</a:t>
            </a:r>
          </a:p>
          <a:p>
            <a:r>
              <a:rPr lang="es-ES" sz="2800" dirty="0" smtClean="0"/>
              <a:t>4. Viviendas </a:t>
            </a:r>
            <a:r>
              <a:rPr lang="es-ES" sz="2800" dirty="0"/>
              <a:t>Romanas</a:t>
            </a:r>
          </a:p>
          <a:p>
            <a:r>
              <a:rPr lang="es-ES" sz="2800" dirty="0" smtClean="0"/>
              <a:t>5. </a:t>
            </a:r>
            <a:r>
              <a:rPr lang="es-ES" sz="2800" dirty="0" smtClean="0"/>
              <a:t>Termas Romanas </a:t>
            </a:r>
          </a:p>
          <a:p>
            <a:r>
              <a:rPr lang="es-ES" sz="2800" dirty="0" smtClean="0"/>
              <a:t>6. Teatro Romano</a:t>
            </a:r>
          </a:p>
          <a:p>
            <a:r>
              <a:rPr lang="es-ES" sz="2800" dirty="0" smtClean="0"/>
              <a:t>7. Circo Romano</a:t>
            </a:r>
            <a:endParaRPr lang="es-ES" sz="2800" dirty="0"/>
          </a:p>
          <a:p>
            <a:r>
              <a:rPr lang="es-ES" sz="2800" dirty="0"/>
              <a:t>8. </a:t>
            </a:r>
            <a:r>
              <a:rPr lang="es-ES" sz="2800" dirty="0" err="1"/>
              <a:t>Bibliografia</a:t>
            </a:r>
            <a:endParaRPr lang="es-ES" sz="2800" dirty="0"/>
          </a:p>
          <a:p>
            <a:r>
              <a:rPr lang="es-ES" sz="2800" dirty="0"/>
              <a:t>9</a:t>
            </a:r>
            <a:r>
              <a:rPr lang="es-ES" dirty="0" smtClean="0"/>
              <a:t>.</a:t>
            </a:r>
            <a:r>
              <a:rPr lang="es-ES" sz="2800" dirty="0"/>
              <a:t>Fin</a:t>
            </a:r>
          </a:p>
          <a:p>
            <a:endParaRPr lang="es-ES" dirty="0" smtClean="0"/>
          </a:p>
          <a:p>
            <a:endParaRPr lang="es-ES"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564904"/>
            <a:ext cx="8229600" cy="1008112"/>
          </a:xfrm>
        </p:spPr>
        <p:txBody>
          <a:bodyPr>
            <a:normAutofit fontScale="90000"/>
          </a:bodyPr>
          <a:lstStyle/>
          <a:p>
            <a:r>
              <a:rPr lang="es-ES" dirty="0" smtClean="0"/>
              <a:t>Receta de Re Coquinaria:</a:t>
            </a:r>
            <a:br>
              <a:rPr lang="es-ES" dirty="0" smtClean="0"/>
            </a:br>
            <a:r>
              <a:rPr lang="es-ES" i="1" dirty="0" smtClean="0"/>
              <a:t>Pollo cocinado en su salsa</a:t>
            </a:r>
            <a:r>
              <a:rPr lang="es-ES" dirty="0" smtClean="0"/>
              <a:t/>
            </a:r>
            <a:br>
              <a:rPr lang="es-ES" dirty="0" smtClean="0"/>
            </a:br>
            <a:endParaRPr lang="es-ES" dirty="0"/>
          </a:p>
        </p:txBody>
      </p:sp>
    </p:spTree>
  </p:cSld>
  <p:clrMapOvr>
    <a:masterClrMapping/>
  </p:clrMapOvr>
  <p:transition>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9552" y="260648"/>
            <a:ext cx="7988424" cy="1440160"/>
          </a:xfrm>
        </p:spPr>
        <p:txBody>
          <a:bodyPr>
            <a:normAutofit/>
          </a:bodyPr>
          <a:lstStyle/>
          <a:p>
            <a:r>
              <a:rPr lang="es-ES" sz="4000" i="1" dirty="0" smtClean="0">
                <a:latin typeface="Arial Black" pitchFamily="34" charset="0"/>
              </a:rPr>
              <a:t>Pollo </a:t>
            </a:r>
            <a:r>
              <a:rPr lang="es-ES" sz="4000" i="1" dirty="0">
                <a:latin typeface="Arial Black" pitchFamily="34" charset="0"/>
              </a:rPr>
              <a:t>cocinado</a:t>
            </a:r>
            <a:r>
              <a:rPr lang="es-ES" sz="4000" i="1" dirty="0" smtClean="0">
                <a:latin typeface="Arial Black" pitchFamily="34" charset="0"/>
              </a:rPr>
              <a:t> en su salsa</a:t>
            </a:r>
            <a:endParaRPr lang="es-ES" sz="4000" i="1" dirty="0">
              <a:latin typeface="Arial Black" pitchFamily="34" charset="0"/>
            </a:endParaRPr>
          </a:p>
        </p:txBody>
      </p:sp>
      <p:sp>
        <p:nvSpPr>
          <p:cNvPr id="3" name="2 Subtítulo"/>
          <p:cNvSpPr>
            <a:spLocks noGrp="1"/>
          </p:cNvSpPr>
          <p:nvPr>
            <p:ph type="subTitle" idx="1"/>
          </p:nvPr>
        </p:nvSpPr>
        <p:spPr>
          <a:xfrm>
            <a:off x="539552" y="1916832"/>
            <a:ext cx="8064896" cy="4752528"/>
          </a:xfrm>
        </p:spPr>
        <p:txBody>
          <a:bodyPr>
            <a:normAutofit/>
          </a:bodyPr>
          <a:lstStyle/>
          <a:p>
            <a:pPr algn="l"/>
            <a:r>
              <a:rPr lang="es-ES" sz="2800" dirty="0" smtClean="0">
                <a:solidFill>
                  <a:schemeClr val="tx1"/>
                </a:solidFill>
                <a:latin typeface="Corbel" pitchFamily="34" charset="0"/>
                <a:cs typeface="Arial" pitchFamily="34" charset="0"/>
              </a:rPr>
              <a:t>Esta es una receta de un segundo plato (</a:t>
            </a:r>
            <a:r>
              <a:rPr lang="es-ES" sz="2800" i="1" dirty="0" smtClean="0">
                <a:solidFill>
                  <a:schemeClr val="tx1"/>
                </a:solidFill>
                <a:latin typeface="Corbel" pitchFamily="34" charset="0"/>
                <a:cs typeface="Arial" pitchFamily="34" charset="0"/>
              </a:rPr>
              <a:t>altera cena</a:t>
            </a:r>
            <a:r>
              <a:rPr lang="es-ES" sz="2800" dirty="0" smtClean="0">
                <a:solidFill>
                  <a:schemeClr val="tx1"/>
                </a:solidFill>
                <a:latin typeface="Corbel" pitchFamily="34" charset="0"/>
                <a:cs typeface="Arial" pitchFamily="34" charset="0"/>
              </a:rPr>
              <a:t>) y se realiza de la siguiente manera:</a:t>
            </a:r>
          </a:p>
          <a:p>
            <a:pPr algn="l"/>
            <a:endParaRPr lang="es-ES" sz="2800" dirty="0">
              <a:solidFill>
                <a:schemeClr val="tx1"/>
              </a:solidFill>
              <a:latin typeface="Corbel" pitchFamily="34" charset="0"/>
              <a:cs typeface="Arial" pitchFamily="34" charset="0"/>
            </a:endParaRPr>
          </a:p>
          <a:p>
            <a:pPr marL="514350" indent="-514350" algn="l">
              <a:buAutoNum type="arabicPeriod"/>
            </a:pPr>
            <a:r>
              <a:rPr lang="es-ES" sz="2800" dirty="0" smtClean="0">
                <a:solidFill>
                  <a:schemeClr val="tx1"/>
                </a:solidFill>
                <a:latin typeface="Corbel" pitchFamily="34" charset="0"/>
                <a:cs typeface="Arial" pitchFamily="34" charset="0"/>
              </a:rPr>
              <a:t>Machacar pimienta, comino, tomillo, hinojo en grano, menta, ruda y raíz de benjuí.</a:t>
            </a:r>
          </a:p>
          <a:p>
            <a:pPr marL="514350" indent="-514350" algn="l">
              <a:buAutoNum type="arabicPeriod"/>
            </a:pPr>
            <a:r>
              <a:rPr lang="es-ES" sz="2800" dirty="0" smtClean="0">
                <a:solidFill>
                  <a:schemeClr val="tx1"/>
                </a:solidFill>
                <a:latin typeface="Corbel" pitchFamily="34" charset="0"/>
                <a:cs typeface="Arial" pitchFamily="34" charset="0"/>
              </a:rPr>
              <a:t>Rociar con vinagre y picar bien la salsa.</a:t>
            </a:r>
          </a:p>
          <a:p>
            <a:pPr marL="514350" indent="-514350" algn="l">
              <a:buAutoNum type="arabicPeriod"/>
            </a:pPr>
            <a:r>
              <a:rPr lang="es-ES" sz="2800" dirty="0" smtClean="0">
                <a:solidFill>
                  <a:schemeClr val="tx1"/>
                </a:solidFill>
                <a:latin typeface="Corbel" pitchFamily="34" charset="0"/>
                <a:cs typeface="Arial" pitchFamily="34" charset="0"/>
              </a:rPr>
              <a:t>Presentar el pollo frio y secado, echar la salsa antes de servir.</a:t>
            </a:r>
            <a:endParaRPr lang="es-ES" sz="2800" dirty="0">
              <a:solidFill>
                <a:schemeClr val="tx1"/>
              </a:solidFill>
              <a:latin typeface="Corbel" pitchFamily="34" charset="0"/>
              <a:cs typeface="Arial" pitchFamily="34" charset="0"/>
            </a:endParaRPr>
          </a:p>
        </p:txBody>
      </p:sp>
    </p:spTree>
  </p:cSld>
  <p:clrMapOvr>
    <a:masterClrMapping/>
  </p:clrMapOvr>
  <p:transition>
    <p:strips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417638"/>
          </a:xfrm>
        </p:spPr>
        <p:txBody>
          <a:bodyPr>
            <a:normAutofit fontScale="90000"/>
          </a:bodyPr>
          <a:lstStyle/>
          <a:p>
            <a:r>
              <a:rPr lang="es-ES" i="1" dirty="0" smtClean="0">
                <a:latin typeface="Arial Black" pitchFamily="34" charset="0"/>
              </a:rPr>
              <a:t/>
            </a:r>
            <a:br>
              <a:rPr lang="es-ES" i="1" dirty="0" smtClean="0">
                <a:latin typeface="Arial Black" pitchFamily="34" charset="0"/>
              </a:rPr>
            </a:br>
            <a:r>
              <a:rPr lang="es-ES" i="1" dirty="0" smtClean="0">
                <a:latin typeface="Arial Black" pitchFamily="34" charset="0"/>
              </a:rPr>
              <a:t>Marco </a:t>
            </a:r>
            <a:r>
              <a:rPr lang="es-ES" i="1" dirty="0">
                <a:latin typeface="Arial Black" pitchFamily="34" charset="0"/>
              </a:rPr>
              <a:t>Gavio </a:t>
            </a:r>
            <a:r>
              <a:rPr lang="es-ES" i="1" dirty="0">
                <a:latin typeface="Arial Black" pitchFamily="34" charset="0"/>
              </a:rPr>
              <a:t>Apicio</a:t>
            </a:r>
            <a:r>
              <a:rPr lang="es-ES" dirty="0"/>
              <a:t/>
            </a:r>
            <a:br>
              <a:rPr lang="es-ES" dirty="0"/>
            </a:br>
            <a:endParaRPr lang="es-ES" dirty="0"/>
          </a:p>
        </p:txBody>
      </p:sp>
      <p:sp>
        <p:nvSpPr>
          <p:cNvPr id="3" name="2 Marcador de contenido"/>
          <p:cNvSpPr>
            <a:spLocks noGrp="1"/>
          </p:cNvSpPr>
          <p:nvPr>
            <p:ph idx="1"/>
          </p:nvPr>
        </p:nvSpPr>
        <p:spPr/>
        <p:txBody>
          <a:bodyPr>
            <a:normAutofit/>
          </a:bodyPr>
          <a:lstStyle/>
          <a:p>
            <a:endParaRPr lang="es-ES" sz="3000" b="1" dirty="0" smtClean="0"/>
          </a:p>
          <a:p>
            <a:r>
              <a:rPr lang="es-ES" sz="3000" b="1" dirty="0" smtClean="0"/>
              <a:t>Marco </a:t>
            </a:r>
            <a:r>
              <a:rPr lang="es-ES" sz="3000" b="1" dirty="0"/>
              <a:t>Gavio </a:t>
            </a:r>
            <a:r>
              <a:rPr lang="es-ES" sz="3000" b="1" dirty="0"/>
              <a:t>Apicio</a:t>
            </a:r>
            <a:r>
              <a:rPr lang="es-ES" sz="3000" dirty="0">
                <a:latin typeface="Corbel" pitchFamily="34" charset="0"/>
              </a:rPr>
              <a:t> (en latín Marcus Gavius Apicius</a:t>
            </a:r>
            <a:r>
              <a:rPr lang="es-ES" sz="3000" dirty="0">
                <a:latin typeface="Corbel" pitchFamily="34" charset="0"/>
              </a:rPr>
              <a:t>) fue un gastrónomo romano del </a:t>
            </a:r>
            <a:r>
              <a:rPr lang="es-ES" sz="3000" dirty="0" smtClean="0">
                <a:latin typeface="Corbel" pitchFamily="34" charset="0"/>
              </a:rPr>
              <a:t>siglo </a:t>
            </a:r>
            <a:r>
              <a:rPr lang="es-ES" sz="3000" dirty="0">
                <a:latin typeface="Corbel" pitchFamily="34" charset="0"/>
              </a:rPr>
              <a:t>I d. </a:t>
            </a:r>
            <a:r>
              <a:rPr lang="es-ES" sz="3000" dirty="0">
                <a:latin typeface="Corbel" pitchFamily="34" charset="0"/>
              </a:rPr>
              <a:t>C., supuesto autor del libro De re coquinaria, que constituye una fuente para conocer la gastronomía en el mundo romano. Vivió durante los reinados de los emperadores Augusto y Tiberio. Casó a una de sus hijas con Lucio Elio Sejano.</a:t>
            </a:r>
          </a:p>
        </p:txBody>
      </p:sp>
      <p:pic>
        <p:nvPicPr>
          <p:cNvPr id="4" name="3 Imagen" descr="busto marco gabio.jpg"/>
          <p:cNvPicPr>
            <a:picLocks noChangeAspect="1"/>
          </p:cNvPicPr>
          <p:nvPr/>
        </p:nvPicPr>
        <p:blipFill>
          <a:blip r:embed="rId2" cstate="print"/>
          <a:stretch>
            <a:fillRect/>
          </a:stretch>
        </p:blipFill>
        <p:spPr>
          <a:xfrm>
            <a:off x="7596336" y="188640"/>
            <a:ext cx="1264404" cy="1234058"/>
          </a:xfrm>
          <a:prstGeom prst="rect">
            <a:avLst/>
          </a:prstGeom>
        </p:spPr>
      </p:pic>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i="1" dirty="0" smtClean="0">
                <a:latin typeface="Arial Black" pitchFamily="34" charset="0"/>
              </a:rPr>
              <a:t>Gladiadores Romanos</a:t>
            </a:r>
            <a:endParaRPr lang="es-ES" sz="4000" i="1" dirty="0">
              <a:latin typeface="Arial Black" pitchFamily="34" charset="0"/>
            </a:endParaRPr>
          </a:p>
        </p:txBody>
      </p:sp>
      <p:sp>
        <p:nvSpPr>
          <p:cNvPr id="3" name="2 Marcador de contenido"/>
          <p:cNvSpPr>
            <a:spLocks noGrp="1"/>
          </p:cNvSpPr>
          <p:nvPr>
            <p:ph idx="1"/>
          </p:nvPr>
        </p:nvSpPr>
        <p:spPr/>
        <p:txBody>
          <a:bodyPr>
            <a:normAutofit/>
          </a:bodyPr>
          <a:lstStyle/>
          <a:p>
            <a:pPr>
              <a:lnSpc>
                <a:spcPct val="90000"/>
              </a:lnSpc>
            </a:pPr>
            <a:endParaRPr lang="es-ES" sz="3000" dirty="0" smtClean="0">
              <a:latin typeface="Corbel" pitchFamily="34" charset="0"/>
            </a:endParaRPr>
          </a:p>
          <a:p>
            <a:pPr>
              <a:lnSpc>
                <a:spcPct val="90000"/>
              </a:lnSpc>
            </a:pPr>
            <a:r>
              <a:rPr lang="es-ES" sz="3000" dirty="0" smtClean="0">
                <a:latin typeface="Corbel" pitchFamily="34" charset="0"/>
              </a:rPr>
              <a:t>Recibía </a:t>
            </a:r>
            <a:r>
              <a:rPr lang="es-ES" sz="3000" dirty="0">
                <a:latin typeface="Corbel" pitchFamily="34" charset="0"/>
              </a:rPr>
              <a:t>el nombre de gladiador quien batallaba con otro, o con una bestia, en los juegos públicos de la </a:t>
            </a:r>
            <a:r>
              <a:rPr lang="es-ES" sz="3000" dirty="0" smtClean="0">
                <a:latin typeface="Corbel" pitchFamily="34" charset="0"/>
              </a:rPr>
              <a:t>Antigua Roma</a:t>
            </a:r>
          </a:p>
          <a:p>
            <a:pPr>
              <a:lnSpc>
                <a:spcPct val="90000"/>
              </a:lnSpc>
            </a:pPr>
            <a:r>
              <a:rPr lang="es-ES" sz="3000" dirty="0">
                <a:latin typeface="Corbel" pitchFamily="34" charset="0"/>
              </a:rPr>
              <a:t>El combate se dividía en varias partes, e iba desde el momento en que atravesaban la ciudad mientras se dirigían al anfiteatro, hasta que se declaraba victorioso uno de los gladiadores y era premiado con palmas, coronas adornadas de cintas y en los tiempos del Imperio una cantidad de dinero.</a:t>
            </a:r>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4000" i="1" dirty="0">
                <a:latin typeface="Arial Black" pitchFamily="34" charset="0"/>
              </a:rPr>
              <a:t>Origen de los gladiadores</a:t>
            </a:r>
          </a:p>
        </p:txBody>
      </p:sp>
      <p:sp>
        <p:nvSpPr>
          <p:cNvPr id="3" name="2 Marcador de contenido"/>
          <p:cNvSpPr>
            <a:spLocks noGrp="1"/>
          </p:cNvSpPr>
          <p:nvPr>
            <p:ph idx="1"/>
          </p:nvPr>
        </p:nvSpPr>
        <p:spPr/>
        <p:txBody>
          <a:bodyPr>
            <a:normAutofit/>
          </a:bodyPr>
          <a:lstStyle/>
          <a:p>
            <a:pPr>
              <a:lnSpc>
                <a:spcPct val="90000"/>
              </a:lnSpc>
            </a:pPr>
            <a:endParaRPr lang="es-ES" sz="3000" dirty="0" smtClean="0">
              <a:latin typeface="Corbel" pitchFamily="34" charset="0"/>
            </a:endParaRPr>
          </a:p>
          <a:p>
            <a:pPr>
              <a:lnSpc>
                <a:spcPct val="90000"/>
              </a:lnSpc>
            </a:pPr>
            <a:r>
              <a:rPr lang="es-ES" sz="3000" dirty="0" smtClean="0">
                <a:latin typeface="Corbel" pitchFamily="34" charset="0"/>
              </a:rPr>
              <a:t>El </a:t>
            </a:r>
            <a:r>
              <a:rPr lang="es-ES" sz="3000" dirty="0">
                <a:latin typeface="Corbel" pitchFamily="34" charset="0"/>
              </a:rPr>
              <a:t>origen de los combates de gladiadores hay que buscarlo en las costumbres funerarias de los etruscos, aproximadamente en el siglo VI </a:t>
            </a:r>
            <a:r>
              <a:rPr lang="es-ES" sz="3000" dirty="0">
                <a:latin typeface="Corbel" pitchFamily="34" charset="0"/>
              </a:rPr>
              <a:t>a.C.,en cuyos monumentos aparecen representados, y, remontándose algo más, es probable que se encontrase alguna relación con la costumbre de inmolar los prisioneros en la tumba del héroe muerto en la guerra, practicada por algunos pueblos primitivos.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4000" i="1" dirty="0" smtClean="0">
                <a:latin typeface="Arial Black" pitchFamily="34" charset="0"/>
              </a:rPr>
              <a:t>Tipos de gladiadores</a:t>
            </a:r>
            <a:endParaRPr lang="es-ES" sz="4000" i="1" dirty="0">
              <a:latin typeface="Arial Black" pitchFamily="34" charset="0"/>
            </a:endParaRPr>
          </a:p>
        </p:txBody>
      </p:sp>
      <p:sp>
        <p:nvSpPr>
          <p:cNvPr id="3" name="2 Marcador de contenido"/>
          <p:cNvSpPr>
            <a:spLocks noGrp="1"/>
          </p:cNvSpPr>
          <p:nvPr>
            <p:ph idx="1"/>
          </p:nvPr>
        </p:nvSpPr>
        <p:spPr/>
        <p:txBody>
          <a:bodyPr>
            <a:normAutofit fontScale="92500" lnSpcReduction="20000"/>
          </a:bodyPr>
          <a:lstStyle/>
          <a:p>
            <a:endParaRPr lang="es-ES" dirty="0" smtClean="0"/>
          </a:p>
          <a:p>
            <a:r>
              <a:rPr lang="es-ES" i="1" dirty="0">
                <a:solidFill>
                  <a:srgbClr val="0070C0"/>
                </a:solidFill>
                <a:latin typeface="Arial" pitchFamily="34" charset="0"/>
                <a:cs typeface="Arial" pitchFamily="34" charset="0"/>
              </a:rPr>
              <a:t>Los </a:t>
            </a:r>
            <a:r>
              <a:rPr lang="es-ES" i="1" dirty="0" smtClean="0">
                <a:solidFill>
                  <a:srgbClr val="0070C0"/>
                </a:solidFill>
                <a:latin typeface="Arial" pitchFamily="34" charset="0"/>
                <a:cs typeface="Arial" pitchFamily="34" charset="0"/>
              </a:rPr>
              <a:t>samnitas:</a:t>
            </a:r>
            <a:r>
              <a:rPr lang="es-ES" dirty="0">
                <a:latin typeface="Corbel" pitchFamily="34" charset="0"/>
              </a:rPr>
              <a:t> tomaban su nombre de un armamento especial tomado del pueblo homónimo , adoptaron para sus gladiadores el equipo militar de sus vencidos que se componía de un gran escudo oblongo, un casco con visera, cresta y cimera de plumas, una </a:t>
            </a:r>
            <a:r>
              <a:rPr lang="es-ES" dirty="0">
                <a:latin typeface="Corbel" pitchFamily="34" charset="0"/>
              </a:rPr>
              <a:t>ócrea en la pierna izquierda, una especie de brazal de cuero o metal que cubría en parte el hombro en el brazo derecho y una espada corta. Fue el primer tipo de gladiador en aparecer.</a:t>
            </a:r>
          </a:p>
        </p:txBody>
      </p:sp>
    </p:spTree>
  </p:cSld>
  <p:clrMapOvr>
    <a:masterClrMapping/>
  </p:clrMapOvr>
  <p:transition>
    <p:pull dir="l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lstStyle/>
          <a:p>
            <a:endParaRPr lang="es-ES" sz="3000" i="1" dirty="0" smtClean="0">
              <a:latin typeface="Corbel" pitchFamily="34" charset="0"/>
            </a:endParaRPr>
          </a:p>
          <a:p>
            <a:endParaRPr lang="es-ES" sz="3000" i="1" dirty="0" smtClean="0">
              <a:solidFill>
                <a:srgbClr val="0070C0"/>
              </a:solidFill>
              <a:latin typeface="Arial" pitchFamily="34" charset="0"/>
              <a:cs typeface="Arial" pitchFamily="34" charset="0"/>
            </a:endParaRPr>
          </a:p>
          <a:p>
            <a:r>
              <a:rPr lang="es-ES" sz="3000" i="1" dirty="0" smtClean="0">
                <a:solidFill>
                  <a:srgbClr val="0070C0"/>
                </a:solidFill>
                <a:latin typeface="Arial" pitchFamily="34" charset="0"/>
                <a:cs typeface="Arial" pitchFamily="34" charset="0"/>
              </a:rPr>
              <a:t>Los</a:t>
            </a:r>
            <a:r>
              <a:rPr lang="es-ES" sz="3000" i="1" dirty="0">
                <a:solidFill>
                  <a:srgbClr val="0070C0"/>
                </a:solidFill>
                <a:latin typeface="Arial" pitchFamily="34" charset="0"/>
                <a:cs typeface="Arial" pitchFamily="34" charset="0"/>
              </a:rPr>
              <a:t> </a:t>
            </a:r>
            <a:r>
              <a:rPr lang="es-ES" sz="3000" i="1" dirty="0">
                <a:solidFill>
                  <a:srgbClr val="0070C0"/>
                </a:solidFill>
                <a:latin typeface="Arial" pitchFamily="34" charset="0"/>
                <a:cs typeface="Arial" pitchFamily="34" charset="0"/>
              </a:rPr>
              <a:t>murmillos</a:t>
            </a:r>
            <a:r>
              <a:rPr lang="es-ES" sz="3000" i="1" dirty="0">
                <a:solidFill>
                  <a:srgbClr val="0070C0"/>
                </a:solidFill>
                <a:latin typeface="Arial" pitchFamily="34" charset="0"/>
                <a:cs typeface="Arial" pitchFamily="34" charset="0"/>
              </a:rPr>
              <a:t> o </a:t>
            </a:r>
            <a:r>
              <a:rPr lang="es-ES" sz="3000" i="1" dirty="0" smtClean="0">
                <a:solidFill>
                  <a:srgbClr val="0070C0"/>
                </a:solidFill>
                <a:latin typeface="Arial" pitchFamily="34" charset="0"/>
                <a:cs typeface="Arial" pitchFamily="34" charset="0"/>
              </a:rPr>
              <a:t>mirmillones:</a:t>
            </a:r>
            <a:r>
              <a:rPr lang="es-ES" dirty="0"/>
              <a:t> </a:t>
            </a:r>
            <a:r>
              <a:rPr lang="es-ES" sz="3000" dirty="0">
                <a:latin typeface="Corbel" pitchFamily="34" charset="0"/>
              </a:rPr>
              <a:t>se distinguían por su casco de bordes amplios con una alta cresta, que les daba aspecto de pez. </a:t>
            </a:r>
            <a:r>
              <a:rPr lang="es-ES" sz="3000" dirty="0">
                <a:latin typeface="Corbel" pitchFamily="34" charset="0"/>
              </a:rPr>
              <a:t>Llevaban túnica corta, cinturón ancho, armadura en su pierna izquierda y en su brazo derecho y el clásico escudo rectangular curvado del legionario romano. Su arma era la espada corta y recta del legionario o gladius, de donde los gladiadores toman su nombre. </a:t>
            </a:r>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Carnival">
      <a:fillStyleLst>
        <a:solidFill>
          <a:schemeClr val="phClr">
            <a:tint val="100000"/>
          </a:schemeClr>
        </a:solidFill>
        <a:gradFill rotWithShape="1">
          <a:gsLst>
            <a:gs pos="0">
              <a:schemeClr val="phClr">
                <a:tint val="75000"/>
                <a:satMod val="170000"/>
              </a:schemeClr>
            </a:gs>
            <a:gs pos="37000">
              <a:schemeClr val="phClr">
                <a:tint val="50000"/>
                <a:satMod val="180000"/>
              </a:schemeClr>
            </a:gs>
            <a:gs pos="50000">
              <a:schemeClr val="phClr">
                <a:tint val="46000"/>
                <a:satMod val="180000"/>
              </a:schemeClr>
            </a:gs>
            <a:gs pos="64000">
              <a:schemeClr val="phClr">
                <a:tint val="50000"/>
                <a:satMod val="180000"/>
              </a:schemeClr>
            </a:gs>
            <a:gs pos="100000">
              <a:schemeClr val="phClr">
                <a:tint val="75000"/>
                <a:satMod val="170000"/>
              </a:schemeClr>
            </a:gs>
          </a:gsLst>
          <a:lin ang="5400000" scaled="0"/>
        </a:gradFill>
        <a:gradFill rotWithShape="1">
          <a:gsLst>
            <a:gs pos="0">
              <a:schemeClr val="phClr">
                <a:shade val="35000"/>
                <a:satMod val="190000"/>
              </a:schemeClr>
            </a:gs>
            <a:gs pos="30000">
              <a:schemeClr val="phClr">
                <a:shade val="64000"/>
                <a:satMod val="165000"/>
              </a:schemeClr>
            </a:gs>
            <a:gs pos="46000">
              <a:schemeClr val="phClr">
                <a:shade val="74000"/>
                <a:satMod val="165000"/>
              </a:schemeClr>
            </a:gs>
            <a:gs pos="56000">
              <a:schemeClr val="phClr">
                <a:shade val="74000"/>
                <a:satMod val="165000"/>
              </a:schemeClr>
            </a:gs>
            <a:gs pos="70000">
              <a:schemeClr val="phClr">
                <a:shade val="64000"/>
                <a:satMod val="165000"/>
              </a:schemeClr>
            </a:gs>
            <a:gs pos="100000">
              <a:schemeClr val="phClr">
                <a:shade val="35000"/>
                <a:satMod val="190000"/>
              </a:schemeClr>
            </a:gs>
          </a:gsLst>
          <a:lin ang="5400000" scaled="0"/>
        </a:gradFill>
      </a:fillStyleLst>
      <a:lnStyleLst>
        <a:ln w="5000">
          <a:solidFill>
            <a:schemeClr val="phClr"/>
          </a:solidFill>
          <a:prstDash val="solid"/>
        </a:ln>
        <a:ln w="12700">
          <a:solidFill>
            <a:schemeClr val="phClr"/>
          </a:solidFill>
          <a:prstDash val="solid"/>
        </a:ln>
        <a:ln w="28100">
          <a:solidFill>
            <a:schemeClr val="phClr"/>
          </a:solidFill>
          <a:prstDash val="solid"/>
        </a:ln>
      </a:lnStyleLst>
      <a:effectStyleLst>
        <a:effectStyle>
          <a:effectLst>
            <a:outerShdw blurRad="39000" dist="25400" dir="5400000">
              <a:srgbClr val="1A0000">
                <a:alpha val="35000"/>
              </a:srgbClr>
            </a:outerShdw>
          </a:effectLst>
        </a:effectStyle>
        <a:effectStyle>
          <a:effectLst>
            <a:outerShdw blurRad="39000" dist="25000" dir="5400000">
              <a:srgbClr val="1A0000">
                <a:alpha val="40000"/>
              </a:srgbClr>
            </a:outerShdw>
          </a:effectLst>
        </a:effectStyle>
        <a:effectStyle>
          <a:effectLst>
            <a:outerShdw blurRad="39000" dist="25000" dir="5400000">
              <a:srgbClr val="000000">
                <a:alpha val="40000"/>
              </a:srgbClr>
            </a:outerShdw>
          </a:effectLst>
          <a:scene3d>
            <a:camera prst="orthographicFront">
              <a:rot lat="0" lon="0" rev="0"/>
            </a:camera>
            <a:lightRig rig="contrasting" dir="tr">
              <a:rot lat="0" lon="0" rev="7000000"/>
            </a:lightRig>
          </a:scene3d>
          <a:sp3d prstMaterial="powder">
            <a:bevelT w="110000" h="50000"/>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180</TotalTime>
  <Words>353</Words>
  <Application>Microsoft Office PowerPoint</Application>
  <PresentationFormat>Presentación en pantalla (4:3)</PresentationFormat>
  <Paragraphs>64</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Viajes</vt:lpstr>
      <vt:lpstr>ESPECTACULOS Y VIDA COTIDIANA</vt:lpstr>
      <vt:lpstr>INDICE</vt:lpstr>
      <vt:lpstr>Receta de Re Coquinaria: Pollo cocinado en su salsa </vt:lpstr>
      <vt:lpstr>Pollo cocinado en su salsa</vt:lpstr>
      <vt:lpstr> Marco Gavio Apicio </vt:lpstr>
      <vt:lpstr>Gladiadores Romanos</vt:lpstr>
      <vt:lpstr>Origen de los gladiadores</vt:lpstr>
      <vt:lpstr>Tipos de gladiadores</vt:lpstr>
      <vt:lpstr>Diapositiva 9</vt:lpstr>
      <vt:lpstr>Diapositiva 10</vt:lpstr>
      <vt:lpstr>Gladiador romano samnita</vt:lpstr>
      <vt:lpstr>Viviendas Romanas</vt:lpstr>
      <vt:lpstr>Vivienda romana</vt:lpstr>
      <vt:lpstr>Termas Romanas</vt:lpstr>
      <vt:lpstr>Diapositiva 15</vt:lpstr>
      <vt:lpstr>Teatro</vt:lpstr>
      <vt:lpstr> Circo romano </vt:lpstr>
      <vt:lpstr>Bibliografía</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Pollo cocinado en su salsa</dc:title>
  <dc:creator>Propietario</dc:creator>
  <cp:lastModifiedBy>Propietario</cp:lastModifiedBy>
  <cp:revision>17</cp:revision>
  <dcterms:created xsi:type="dcterms:W3CDTF">2014-01-11T15:31:10Z</dcterms:created>
  <dcterms:modified xsi:type="dcterms:W3CDTF">2014-01-11T18:31:52Z</dcterms:modified>
</cp:coreProperties>
</file>